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3" r:id="rId2"/>
  </p:sldMasterIdLst>
  <p:notesMasterIdLst>
    <p:notesMasterId r:id="rId20"/>
  </p:notesMasterIdLst>
  <p:sldIdLst>
    <p:sldId id="256" r:id="rId3"/>
    <p:sldId id="257" r:id="rId4"/>
    <p:sldId id="273" r:id="rId5"/>
    <p:sldId id="258" r:id="rId6"/>
    <p:sldId id="259" r:id="rId7"/>
    <p:sldId id="274" r:id="rId8"/>
    <p:sldId id="260" r:id="rId9"/>
    <p:sldId id="261" r:id="rId10"/>
    <p:sldId id="262" r:id="rId11"/>
    <p:sldId id="275" r:id="rId12"/>
    <p:sldId id="263" r:id="rId13"/>
    <p:sldId id="264" r:id="rId14"/>
    <p:sldId id="276" r:id="rId15"/>
    <p:sldId id="265" r:id="rId16"/>
    <p:sldId id="266" r:id="rId17"/>
    <p:sldId id="267" r:id="rId18"/>
    <p:sldId id="268" r:id="rId19"/>
  </p:sldIdLst>
  <p:sldSz cx="14630400" cy="10972800"/>
  <p:notesSz cx="10972800" cy="14630400"/>
  <p:embeddedFontLst>
    <p:embeddedFont>
      <p:font typeface="Inter" panose="02000503000000020004" pitchFamily="2" charset="0"/>
      <p:regular r:id="rId21"/>
      <p:bold r:id="rId22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5" d="100"/>
          <a:sy n="55" d="100"/>
        </p:scale>
        <p:origin x="106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012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061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70859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2568778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7418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1156639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196774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24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62958"/>
            <a:ext cx="7556421" cy="297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0"/>
              </a:lnSpc>
              <a:buNone/>
            </a:pPr>
            <a:r>
              <a:rPr lang="en-US" sz="9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BÁO CÁO DỰ ÁN BTL</a:t>
            </a:r>
            <a:endParaRPr lang="en-US" sz="9350" dirty="0"/>
          </a:p>
        </p:txBody>
      </p:sp>
      <p:sp>
        <p:nvSpPr>
          <p:cNvPr id="4" name="Text 1"/>
          <p:cNvSpPr/>
          <p:nvPr/>
        </p:nvSpPr>
        <p:spPr>
          <a:xfrm>
            <a:off x="6280190" y="508015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WEBSITE ĐẶT BÀN &amp; THỰC ĐƠN NHÀ HÀNG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6280190" y="7135654"/>
            <a:ext cx="228492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Môn học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280190" y="7734538"/>
            <a:ext cx="228492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Chuyên đề doanh nghiêp phần mềm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126141" y="71356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Giảng viên hướng dẫn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9126141" y="7734538"/>
            <a:ext cx="47179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Ngô Ngọc Anh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891956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Nhóm thực hiện: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Nhóm 03 |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Thành viên: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4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14D82B45-7C26-0CBF-7EA2-B17484D6872D}"/>
              </a:ext>
            </a:extLst>
          </p:cNvPr>
          <p:cNvSpPr/>
          <p:nvPr/>
        </p:nvSpPr>
        <p:spPr>
          <a:xfrm>
            <a:off x="9750551" y="891956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Đặng </a:t>
            </a: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Trí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Dũng – 2221050407</a:t>
            </a:r>
          </a:p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Vũ Văn </a:t>
            </a:r>
            <a:r>
              <a:rPr lang="en-US" sz="14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Tín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2221050564</a:t>
            </a:r>
          </a:p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Nguyễn Hữu Tuấn – 2121051096</a:t>
            </a:r>
          </a:p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Phạm Tuấn Bảo - 2121050893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945850"/>
            <a:ext cx="7556421" cy="3081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8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PHẦN 3: DEMO CÁC CHỨC NĂNG CHÍNH</a:t>
            </a:r>
            <a:endParaRPr kumimoji="0" lang="en-US" sz="6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0808"/>
            <a:ext cx="1182469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KỊCH BẢN DEMO CÁC CHỨC NĂNG CHÍNH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8986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Nhóm sẽ minh họa ba luồng nghiệp vụ đại diện cho ba đối tượng người dùng chính trong hệ thống.</a:t>
            </a:r>
            <a:endParaRPr lang="en-US" sz="175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7131B9-154C-6F93-8C0E-4218A1A72835}"/>
              </a:ext>
            </a:extLst>
          </p:cNvPr>
          <p:cNvGrpSpPr/>
          <p:nvPr/>
        </p:nvGrpSpPr>
        <p:grpSpPr>
          <a:xfrm>
            <a:off x="793790" y="3516749"/>
            <a:ext cx="13042820" cy="1360884"/>
            <a:chOff x="793790" y="3516749"/>
            <a:chExt cx="13042820" cy="1360884"/>
          </a:xfrm>
        </p:grpSpPr>
        <p:sp>
          <p:nvSpPr>
            <p:cNvPr id="4" name="Shape 2"/>
            <p:cNvSpPr/>
            <p:nvPr/>
          </p:nvSpPr>
          <p:spPr>
            <a:xfrm>
              <a:off x="793790" y="3516749"/>
              <a:ext cx="907256" cy="1360884"/>
            </a:xfrm>
            <a:prstGeom prst="roundRect">
              <a:avLst>
                <a:gd name="adj" fmla="val 360022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 3"/>
            <p:cNvSpPr/>
            <p:nvPr/>
          </p:nvSpPr>
          <p:spPr>
            <a:xfrm>
              <a:off x="1077278" y="3984546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1</a:t>
              </a:r>
              <a:endParaRPr lang="en-US" sz="265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1927860" y="3743563"/>
              <a:ext cx="4728567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Khách hàng: Đặt bàn &amp; Thanh toán</a:t>
              </a:r>
              <a:endParaRPr lang="en-US" sz="230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1927860" y="4251722"/>
              <a:ext cx="1190875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Chọn menu món ăn → Điền thông tin đặt bàn → Thanh toán đơn hàng qua QR code.</a:t>
              </a:r>
              <a:endParaRPr lang="en-US" sz="17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87E147-BA81-135D-E91D-0908DD402FA1}"/>
              </a:ext>
            </a:extLst>
          </p:cNvPr>
          <p:cNvGrpSpPr/>
          <p:nvPr/>
        </p:nvGrpSpPr>
        <p:grpSpPr>
          <a:xfrm>
            <a:off x="793790" y="5104448"/>
            <a:ext cx="13042820" cy="1360884"/>
            <a:chOff x="793790" y="5104448"/>
            <a:chExt cx="13042820" cy="1360884"/>
          </a:xfrm>
        </p:grpSpPr>
        <p:sp>
          <p:nvSpPr>
            <p:cNvPr id="8" name="Shape 6"/>
            <p:cNvSpPr/>
            <p:nvPr/>
          </p:nvSpPr>
          <p:spPr>
            <a:xfrm>
              <a:off x="793790" y="5104448"/>
              <a:ext cx="907256" cy="1360884"/>
            </a:xfrm>
            <a:prstGeom prst="roundRect">
              <a:avLst>
                <a:gd name="adj" fmla="val 360022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 7"/>
            <p:cNvSpPr/>
            <p:nvPr/>
          </p:nvSpPr>
          <p:spPr>
            <a:xfrm>
              <a:off x="1077278" y="5572244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2</a:t>
              </a:r>
              <a:endParaRPr lang="en-US" sz="2650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1927860" y="5331262"/>
              <a:ext cx="3469958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Admin: Quản lý Thực đơn</a:t>
              </a:r>
              <a:endParaRPr lang="en-US" sz="2300" dirty="0"/>
            </a:p>
          </p:txBody>
        </p:sp>
        <p:sp>
          <p:nvSpPr>
            <p:cNvPr id="11" name="Text 9"/>
            <p:cNvSpPr/>
            <p:nvPr/>
          </p:nvSpPr>
          <p:spPr>
            <a:xfrm>
              <a:off x="1927860" y="5839420"/>
              <a:ext cx="1190875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Truy cập Dashboard quản trị → Đăng nhập → Thao tác Thêm/Sửa/Xóa một món ăn mới.</a:t>
              </a:r>
              <a:endParaRPr lang="en-US" sz="17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53A1E2-F6D8-F6A9-5B52-B6170D52558E}"/>
              </a:ext>
            </a:extLst>
          </p:cNvPr>
          <p:cNvGrpSpPr/>
          <p:nvPr/>
        </p:nvGrpSpPr>
        <p:grpSpPr>
          <a:xfrm>
            <a:off x="793790" y="6692146"/>
            <a:ext cx="13042820" cy="1360884"/>
            <a:chOff x="793790" y="6692146"/>
            <a:chExt cx="13042820" cy="1360884"/>
          </a:xfrm>
        </p:grpSpPr>
        <p:sp>
          <p:nvSpPr>
            <p:cNvPr id="12" name="Shape 10"/>
            <p:cNvSpPr/>
            <p:nvPr/>
          </p:nvSpPr>
          <p:spPr>
            <a:xfrm>
              <a:off x="793790" y="6692146"/>
              <a:ext cx="907256" cy="1360884"/>
            </a:xfrm>
            <a:prstGeom prst="roundRect">
              <a:avLst>
                <a:gd name="adj" fmla="val 360022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 11"/>
            <p:cNvSpPr/>
            <p:nvPr/>
          </p:nvSpPr>
          <p:spPr>
            <a:xfrm>
              <a:off x="1077278" y="7159943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3</a:t>
              </a:r>
              <a:endParaRPr lang="en-US" sz="2650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1927860" y="6918960"/>
              <a:ext cx="4237553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Nhân viên: Cập nhật Trạng thái</a:t>
              </a:r>
              <a:endParaRPr lang="en-US" sz="2300" dirty="0"/>
            </a:p>
          </p:txBody>
        </p:sp>
        <p:sp>
          <p:nvSpPr>
            <p:cNvPr id="15" name="Text 13"/>
            <p:cNvSpPr/>
            <p:nvPr/>
          </p:nvSpPr>
          <p:spPr>
            <a:xfrm>
              <a:off x="1927860" y="7427119"/>
              <a:ext cx="1190875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Đăng nhập → Xem danh sách đơn đặt bàn → Đổi trạng thái bàn (Xác nhận đơn, Hủy đơn, Hoàn thành ).</a:t>
              </a:r>
              <a:endParaRPr lang="en-US" sz="17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AB5151-AAE6-EBF0-493D-8C53017D015A}"/>
              </a:ext>
            </a:extLst>
          </p:cNvPr>
          <p:cNvGrpSpPr/>
          <p:nvPr/>
        </p:nvGrpSpPr>
        <p:grpSpPr>
          <a:xfrm>
            <a:off x="793790" y="8308181"/>
            <a:ext cx="13042821" cy="963811"/>
            <a:chOff x="793790" y="8308181"/>
            <a:chExt cx="13042821" cy="963811"/>
          </a:xfrm>
        </p:grpSpPr>
        <p:sp>
          <p:nvSpPr>
            <p:cNvPr id="16" name="Shape 14"/>
            <p:cNvSpPr/>
            <p:nvPr/>
          </p:nvSpPr>
          <p:spPr>
            <a:xfrm>
              <a:off x="793790" y="8308181"/>
              <a:ext cx="13042821" cy="963811"/>
            </a:xfrm>
            <a:prstGeom prst="roundRect">
              <a:avLst>
                <a:gd name="adj" fmla="val 9884"/>
              </a:avLst>
            </a:prstGeom>
            <a:solidFill>
              <a:srgbClr val="B3E5FF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17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604" y="8652272"/>
              <a:ext cx="283488" cy="226814"/>
            </a:xfrm>
            <a:prstGeom prst="rect">
              <a:avLst/>
            </a:prstGeom>
          </p:spPr>
        </p:pic>
        <p:sp>
          <p:nvSpPr>
            <p:cNvPr id="18" name="Text 15"/>
            <p:cNvSpPr/>
            <p:nvPr/>
          </p:nvSpPr>
          <p:spPr>
            <a:xfrm>
              <a:off x="1530906" y="8591669"/>
              <a:ext cx="1207889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000000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Xin mời Thầy và các bạn theo dõi phần Demo trực tiếp trên môi trường XAMPP.</a:t>
              </a:r>
              <a:endParaRPr lang="en-US" sz="17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9308"/>
            <a:ext cx="926484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GIAO DIỆN NGƯỜI DÙNG (UI/UX)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327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Một số hình ảnh thiết kế giao diện nổi bật, tập trung vào tính thẩm mỹ và khả năng tương tác.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19" y="2852249"/>
            <a:ext cx="6664557" cy="3370241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463" y="2861899"/>
            <a:ext cx="6521411" cy="331884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25" y="6591436"/>
            <a:ext cx="6661551" cy="3398793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464" y="6619988"/>
            <a:ext cx="6521411" cy="337024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93790" y="101713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Giao diện được thiết kế hiện đại, sạch sẽ, giúp người dùng dễ dàng tìm kiếm thông tin và thực hiện các thao tác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đặt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bàn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thanh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toán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nhanh chóng.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945850"/>
            <a:ext cx="7556421" cy="3081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8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PHẦN 4: KẾT LUẬN VÀ HƯỚNG PHÁT TRIỂN</a:t>
            </a:r>
            <a:endParaRPr kumimoji="0" lang="en-US" sz="6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6599"/>
            <a:ext cx="1256526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KẾT QUẢ ĐẠT ĐƯỢC VÀ ƯU ĐIỂM CỦA DỰ ÁN</a:t>
            </a:r>
            <a:endParaRPr lang="en-US" sz="465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8B521C-E9B0-924F-B86D-25458441A979}"/>
              </a:ext>
            </a:extLst>
          </p:cNvPr>
          <p:cNvGrpSpPr/>
          <p:nvPr/>
        </p:nvGrpSpPr>
        <p:grpSpPr>
          <a:xfrm>
            <a:off x="793790" y="2677835"/>
            <a:ext cx="6244709" cy="3814524"/>
            <a:chOff x="793790" y="2677835"/>
            <a:chExt cx="6244709" cy="3814524"/>
          </a:xfrm>
        </p:grpSpPr>
        <p:sp>
          <p:nvSpPr>
            <p:cNvPr id="3" name="Text 1"/>
            <p:cNvSpPr/>
            <p:nvPr/>
          </p:nvSpPr>
          <p:spPr>
            <a:xfrm>
              <a:off x="793790" y="2677835"/>
              <a:ext cx="4612362" cy="4466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500"/>
                </a:lnSpc>
                <a:buNone/>
              </a:pPr>
              <a:r>
                <a:rPr lang="en-US" sz="2800" b="1" dirty="0">
                  <a:solidFill>
                    <a:srgbClr val="000000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Các Mục tiêu Đã hoàn thành</a:t>
              </a:r>
              <a:endParaRPr lang="en-US" sz="280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793790" y="3351252"/>
              <a:ext cx="624470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Xây dựng thành công các chức năng theo mục tiêu đề ra, đáp ứng được các yêu cầu.</a:t>
              </a:r>
              <a:endParaRPr lang="en-US" sz="175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793790" y="4156353"/>
              <a:ext cx="624470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Hệ thống hoạt động ổn định và tin cậy trên môi trường XAMPP.</a:t>
              </a:r>
              <a:endParaRPr lang="en-US" sz="175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793790" y="4961453"/>
              <a:ext cx="624470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Đáp ứng được 3 luồng nghiệp vụ chính cho Khách hàng, Admin và Nhân viên.</a:t>
              </a:r>
              <a:endParaRPr lang="en-US" sz="175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793790" y="5766554"/>
              <a:ext cx="624470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Tích hợp thành công cổng thanh toán trực tuyến QR code để thanh toán đơn đặt bàn.</a:t>
              </a:r>
              <a:endParaRPr lang="en-US" sz="1750" dirty="0"/>
            </a:p>
          </p:txBody>
        </p:sp>
      </p:grpSp>
      <p:sp>
        <p:nvSpPr>
          <p:cNvPr id="8" name="Text 6"/>
          <p:cNvSpPr/>
          <p:nvPr/>
        </p:nvSpPr>
        <p:spPr>
          <a:xfrm>
            <a:off x="7599521" y="2677835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Ưu điểm Nổi bật</a:t>
            </a:r>
            <a:endParaRPr lang="en-US" sz="2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723F93-F9E2-3D85-8C42-1E183D29ED4B}"/>
              </a:ext>
            </a:extLst>
          </p:cNvPr>
          <p:cNvGrpSpPr/>
          <p:nvPr/>
        </p:nvGrpSpPr>
        <p:grpSpPr>
          <a:xfrm>
            <a:off x="7569041" y="3379589"/>
            <a:ext cx="6275189" cy="1839278"/>
            <a:chOff x="7569041" y="3379589"/>
            <a:chExt cx="6275189" cy="1839278"/>
          </a:xfrm>
        </p:grpSpPr>
        <p:sp>
          <p:nvSpPr>
            <p:cNvPr id="9" name="Shape 7"/>
            <p:cNvSpPr/>
            <p:nvPr/>
          </p:nvSpPr>
          <p:spPr>
            <a:xfrm>
              <a:off x="7599521" y="3379589"/>
              <a:ext cx="6244709" cy="1839278"/>
            </a:xfrm>
            <a:prstGeom prst="roundRect">
              <a:avLst>
                <a:gd name="adj" fmla="val 7954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Shape 8"/>
            <p:cNvSpPr/>
            <p:nvPr/>
          </p:nvSpPr>
          <p:spPr>
            <a:xfrm>
              <a:off x="7569041" y="3379589"/>
              <a:ext cx="121920" cy="1839278"/>
            </a:xfrm>
            <a:prstGeom prst="roundRect">
              <a:avLst>
                <a:gd name="adj" fmla="val 78139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 9"/>
            <p:cNvSpPr/>
            <p:nvPr/>
          </p:nvSpPr>
          <p:spPr>
            <a:xfrm>
              <a:off x="7948255" y="3636883"/>
              <a:ext cx="2977039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Giao diện Thân thiện</a:t>
              </a:r>
              <a:endParaRPr lang="en-US" sz="2300" dirty="0"/>
            </a:p>
          </p:txBody>
        </p:sp>
        <p:sp>
          <p:nvSpPr>
            <p:cNvPr id="12" name="Text 10"/>
            <p:cNvSpPr/>
            <p:nvPr/>
          </p:nvSpPr>
          <p:spPr>
            <a:xfrm>
              <a:off x="7948255" y="4235768"/>
              <a:ext cx="5638681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Thiết kế trực quan, dễ sử dụng cho mọi đối tượng khách hàng và nhân viên.</a:t>
              </a:r>
              <a:endParaRPr lang="en-US" sz="175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8206D3-CDC2-5354-53DA-F72344F5B2B3}"/>
              </a:ext>
            </a:extLst>
          </p:cNvPr>
          <p:cNvGrpSpPr/>
          <p:nvPr/>
        </p:nvGrpSpPr>
        <p:grpSpPr>
          <a:xfrm>
            <a:off x="7569041" y="5445681"/>
            <a:ext cx="6275189" cy="1839278"/>
            <a:chOff x="7569041" y="5445681"/>
            <a:chExt cx="6275189" cy="1839278"/>
          </a:xfrm>
        </p:grpSpPr>
        <p:sp>
          <p:nvSpPr>
            <p:cNvPr id="13" name="Shape 11"/>
            <p:cNvSpPr/>
            <p:nvPr/>
          </p:nvSpPr>
          <p:spPr>
            <a:xfrm>
              <a:off x="7599521" y="5445681"/>
              <a:ext cx="6244709" cy="1839278"/>
            </a:xfrm>
            <a:prstGeom prst="roundRect">
              <a:avLst>
                <a:gd name="adj" fmla="val 7954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Shape 12"/>
            <p:cNvSpPr/>
            <p:nvPr/>
          </p:nvSpPr>
          <p:spPr>
            <a:xfrm>
              <a:off x="7569041" y="5445681"/>
              <a:ext cx="121920" cy="1839278"/>
            </a:xfrm>
            <a:prstGeom prst="roundRect">
              <a:avLst>
                <a:gd name="adj" fmla="val 78139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 13"/>
            <p:cNvSpPr/>
            <p:nvPr/>
          </p:nvSpPr>
          <p:spPr>
            <a:xfrm>
              <a:off x="7948255" y="5702975"/>
              <a:ext cx="2977039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Quy trình Tự động</a:t>
              </a:r>
              <a:endParaRPr lang="en-US" sz="2300" dirty="0"/>
            </a:p>
          </p:txBody>
        </p:sp>
        <p:sp>
          <p:nvSpPr>
            <p:cNvPr id="16" name="Text 14"/>
            <p:cNvSpPr/>
            <p:nvPr/>
          </p:nvSpPr>
          <p:spPr>
            <a:xfrm>
              <a:off x="7948255" y="6301859"/>
              <a:ext cx="5638681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Đặt bàn và xác nhận tự động, tiết kiệm thời gian và chi phí vận hành.</a:t>
              </a:r>
              <a:endParaRPr lang="en-US" sz="175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74DA0D-C2F9-4C30-0DC4-7A4852E2BF4D}"/>
              </a:ext>
            </a:extLst>
          </p:cNvPr>
          <p:cNvGrpSpPr/>
          <p:nvPr/>
        </p:nvGrpSpPr>
        <p:grpSpPr>
          <a:xfrm>
            <a:off x="7569041" y="7511772"/>
            <a:ext cx="6275189" cy="1839278"/>
            <a:chOff x="7569041" y="7511772"/>
            <a:chExt cx="6275189" cy="1839278"/>
          </a:xfrm>
        </p:grpSpPr>
        <p:sp>
          <p:nvSpPr>
            <p:cNvPr id="17" name="Shape 15"/>
            <p:cNvSpPr/>
            <p:nvPr/>
          </p:nvSpPr>
          <p:spPr>
            <a:xfrm>
              <a:off x="7599521" y="7511772"/>
              <a:ext cx="6244709" cy="1839278"/>
            </a:xfrm>
            <a:prstGeom prst="roundRect">
              <a:avLst>
                <a:gd name="adj" fmla="val 7954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Shape 16"/>
            <p:cNvSpPr/>
            <p:nvPr/>
          </p:nvSpPr>
          <p:spPr>
            <a:xfrm>
              <a:off x="7569041" y="7511772"/>
              <a:ext cx="121920" cy="1839278"/>
            </a:xfrm>
            <a:prstGeom prst="roundRect">
              <a:avLst>
                <a:gd name="adj" fmla="val 78139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Text 17"/>
            <p:cNvSpPr/>
            <p:nvPr/>
          </p:nvSpPr>
          <p:spPr>
            <a:xfrm>
              <a:off x="7948255" y="7769066"/>
              <a:ext cx="2977039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Kiến trúc Rõ ràng</a:t>
              </a:r>
              <a:endParaRPr lang="en-US" sz="2300" dirty="0"/>
            </a:p>
          </p:txBody>
        </p:sp>
        <p:sp>
          <p:nvSpPr>
            <p:cNvPr id="20" name="Text 18"/>
            <p:cNvSpPr/>
            <p:nvPr/>
          </p:nvSpPr>
          <p:spPr>
            <a:xfrm>
              <a:off x="7948255" y="8367951"/>
              <a:ext cx="5638681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Áp dụng MVC giúp mã nguồn rõ ràng, dễ bảo trì và mở rộng trong tương lai.</a:t>
              </a:r>
              <a:endParaRPr lang="en-US" sz="17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7303"/>
            <a:ext cx="757654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THÁCH THỨC VÀ HẠN CHẾ</a:t>
            </a:r>
            <a:endParaRPr lang="en-US" sz="465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B8FCF6-6690-A119-3271-00881C776717}"/>
              </a:ext>
            </a:extLst>
          </p:cNvPr>
          <p:cNvGrpSpPr/>
          <p:nvPr/>
        </p:nvGrpSpPr>
        <p:grpSpPr>
          <a:xfrm>
            <a:off x="793790" y="3548539"/>
            <a:ext cx="6244709" cy="4634150"/>
            <a:chOff x="793790" y="3548539"/>
            <a:chExt cx="6244709" cy="4634150"/>
          </a:xfrm>
        </p:grpSpPr>
        <p:sp>
          <p:nvSpPr>
            <p:cNvPr id="3" name="Text 1"/>
            <p:cNvSpPr/>
            <p:nvPr/>
          </p:nvSpPr>
          <p:spPr>
            <a:xfrm>
              <a:off x="793790" y="3548539"/>
              <a:ext cx="3572470" cy="4466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500"/>
                </a:lnSpc>
                <a:buNone/>
              </a:pPr>
              <a:r>
                <a:rPr lang="en-US" sz="2800" b="1" dirty="0">
                  <a:solidFill>
                    <a:srgbClr val="000000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Thách thức đã gặp</a:t>
              </a:r>
              <a:endParaRPr lang="en-US" sz="2800" dirty="0"/>
            </a:p>
          </p:txBody>
        </p:sp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800" y="4219099"/>
              <a:ext cx="340162" cy="425291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1530906" y="4250293"/>
              <a:ext cx="550759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Xử lý logic tìm bàn phức tạp để tối ưu nhất cho từng trường hợp (chưa thực sự hoàn thiện tốt)</a:t>
              </a:r>
              <a:endParaRPr lang="en-US" sz="1750" dirty="0"/>
            </a:p>
          </p:txBody>
        </p:sp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800" y="5398532"/>
              <a:ext cx="340162" cy="425291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1530906" y="5429726"/>
              <a:ext cx="550759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Đảm bảo validation form đầy đủ cho các trường hợp</a:t>
              </a:r>
              <a:endParaRPr lang="en-US" sz="1750" dirty="0"/>
            </a:p>
          </p:txBody>
        </p:sp>
        <p:pic>
          <p:nvPicPr>
            <p:cNvPr id="8" name="Image 2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800" y="6577965"/>
              <a:ext cx="340162" cy="425291"/>
            </a:xfrm>
            <a:prstGeom prst="rect">
              <a:avLst/>
            </a:prstGeom>
          </p:spPr>
        </p:pic>
        <p:sp>
          <p:nvSpPr>
            <p:cNvPr id="9" name="Text 4"/>
            <p:cNvSpPr/>
            <p:nvPr/>
          </p:nvSpPr>
          <p:spPr>
            <a:xfrm>
              <a:off x="1530906" y="6609159"/>
              <a:ext cx="550759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Lần đầu tích hợp cổng thanh toán trực tuyến QR code (Sepay)</a:t>
              </a:r>
              <a:endParaRPr lang="en-US" sz="1750" dirty="0"/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800" y="7757398"/>
              <a:ext cx="340162" cy="425291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1530906" y="7788593"/>
              <a:ext cx="550759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Xử lý đồng bộ dữ liệu giữa các session người dùng</a:t>
              </a:r>
              <a:endParaRPr lang="en-US" sz="175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BAD53A-7F81-F541-CACC-0AE0982381CE}"/>
              </a:ext>
            </a:extLst>
          </p:cNvPr>
          <p:cNvGrpSpPr/>
          <p:nvPr/>
        </p:nvGrpSpPr>
        <p:grpSpPr>
          <a:xfrm>
            <a:off x="7599521" y="3548539"/>
            <a:ext cx="6244709" cy="4600098"/>
            <a:chOff x="7599521" y="3548539"/>
            <a:chExt cx="6244709" cy="4600098"/>
          </a:xfrm>
        </p:grpSpPr>
        <p:sp>
          <p:nvSpPr>
            <p:cNvPr id="12" name="Text 6"/>
            <p:cNvSpPr/>
            <p:nvPr/>
          </p:nvSpPr>
          <p:spPr>
            <a:xfrm>
              <a:off x="7599521" y="3548539"/>
              <a:ext cx="3572470" cy="4466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500"/>
                </a:lnSpc>
                <a:buNone/>
              </a:pPr>
              <a:r>
                <a:rPr lang="en-US" sz="2800" b="1" dirty="0">
                  <a:solidFill>
                    <a:srgbClr val="000000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Hạn chế của dự án</a:t>
              </a:r>
              <a:endParaRPr lang="en-US" sz="2800" dirty="0"/>
            </a:p>
          </p:txBody>
        </p:sp>
        <p:pic>
          <p:nvPicPr>
            <p:cNvPr id="13" name="Image 4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4532" y="4219099"/>
              <a:ext cx="340162" cy="425291"/>
            </a:xfrm>
            <a:prstGeom prst="rect">
              <a:avLst/>
            </a:prstGeom>
          </p:spPr>
        </p:pic>
        <p:sp>
          <p:nvSpPr>
            <p:cNvPr id="14" name="Text 7"/>
            <p:cNvSpPr/>
            <p:nvPr/>
          </p:nvSpPr>
          <p:spPr>
            <a:xfrm>
              <a:off x="8336637" y="4250293"/>
              <a:ext cx="550759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Giao diện chưa responsive tốt trên mọi thiết bị di động</a:t>
              </a:r>
              <a:endParaRPr lang="en-US" sz="1750" dirty="0"/>
            </a:p>
          </p:txBody>
        </p:sp>
        <p:pic>
          <p:nvPicPr>
            <p:cNvPr id="15" name="Image 5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4532" y="5398532"/>
              <a:ext cx="340162" cy="425291"/>
            </a:xfrm>
            <a:prstGeom prst="rect">
              <a:avLst/>
            </a:prstGeom>
          </p:spPr>
        </p:pic>
        <p:sp>
          <p:nvSpPr>
            <p:cNvPr id="16" name="Text 8"/>
            <p:cNvSpPr/>
            <p:nvPr/>
          </p:nvSpPr>
          <p:spPr>
            <a:xfrm>
              <a:off x="8336637" y="5429726"/>
              <a:ext cx="550759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Chưa có các tính năng nâng cao như đánh giá, bình luận, khách hàng thân thiết…</a:t>
              </a:r>
              <a:endParaRPr lang="en-US" sz="1750" dirty="0"/>
            </a:p>
          </p:txBody>
        </p:sp>
        <p:pic>
          <p:nvPicPr>
            <p:cNvPr id="17" name="Image 6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4532" y="6577965"/>
              <a:ext cx="340162" cy="425291"/>
            </a:xfrm>
            <a:prstGeom prst="rect">
              <a:avLst/>
            </a:prstGeom>
          </p:spPr>
        </p:pic>
        <p:sp>
          <p:nvSpPr>
            <p:cNvPr id="18" name="Text 9"/>
            <p:cNvSpPr/>
            <p:nvPr/>
          </p:nvSpPr>
          <p:spPr>
            <a:xfrm>
              <a:off x="8336637" y="6609159"/>
              <a:ext cx="550759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Chưa hỗ trợ đa ngôn ngữ</a:t>
              </a:r>
              <a:endParaRPr lang="en-US" sz="1750" dirty="0"/>
            </a:p>
          </p:txBody>
        </p:sp>
        <p:pic>
          <p:nvPicPr>
            <p:cNvPr id="19" name="Image 7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4532" y="7723346"/>
              <a:ext cx="340162" cy="425291"/>
            </a:xfrm>
            <a:prstGeom prst="rect">
              <a:avLst/>
            </a:prstGeom>
          </p:spPr>
        </p:pic>
        <p:sp>
          <p:nvSpPr>
            <p:cNvPr id="20" name="Text 10"/>
            <p:cNvSpPr/>
            <p:nvPr/>
          </p:nvSpPr>
          <p:spPr>
            <a:xfrm>
              <a:off x="8336637" y="7754541"/>
              <a:ext cx="550759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Chưa có hệ thống thông báo real-time</a:t>
              </a:r>
              <a:endParaRPr lang="en-US" sz="17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7048"/>
            <a:ext cx="1137999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HƯỚNG PHÁT TRIỂN TRONG TƯƠNG LAI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3449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Dự án có tiềm năng mở rộng và phát triển thêm nhiều tính năng hiện đại để đáp ứng nhu cầu ngày càng cao của thị trường.</a:t>
            </a:r>
            <a:endParaRPr lang="en-US" sz="175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D6E8D3-B339-B80A-EF98-E22B538F8722}"/>
              </a:ext>
            </a:extLst>
          </p:cNvPr>
          <p:cNvGrpSpPr/>
          <p:nvPr/>
        </p:nvGrpSpPr>
        <p:grpSpPr>
          <a:xfrm>
            <a:off x="793790" y="3325892"/>
            <a:ext cx="6407944" cy="2950488"/>
            <a:chOff x="793790" y="3325892"/>
            <a:chExt cx="6407944" cy="2950488"/>
          </a:xfrm>
        </p:grpSpPr>
        <p:sp>
          <p:nvSpPr>
            <p:cNvPr id="4" name="Shape 2"/>
            <p:cNvSpPr/>
            <p:nvPr/>
          </p:nvSpPr>
          <p:spPr>
            <a:xfrm>
              <a:off x="793790" y="3325892"/>
              <a:ext cx="6407944" cy="2950488"/>
            </a:xfrm>
            <a:prstGeom prst="roundRect">
              <a:avLst>
                <a:gd name="adj" fmla="val 3229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Shape 3"/>
            <p:cNvSpPr/>
            <p:nvPr/>
          </p:nvSpPr>
          <p:spPr>
            <a:xfrm>
              <a:off x="824270" y="3356372"/>
              <a:ext cx="6346984" cy="680442"/>
            </a:xfrm>
            <a:prstGeom prst="roundRect">
              <a:avLst>
                <a:gd name="adj" fmla="val 8626"/>
              </a:avLst>
            </a:prstGeom>
            <a:solidFill>
              <a:srgbClr val="CCEEFF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6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7621" y="3480078"/>
              <a:ext cx="340162" cy="425291"/>
            </a:xfrm>
            <a:prstGeom prst="rect">
              <a:avLst/>
            </a:prstGeom>
          </p:spPr>
        </p:pic>
        <p:sp>
          <p:nvSpPr>
            <p:cNvPr id="7" name="Text 4"/>
            <p:cNvSpPr/>
            <p:nvPr/>
          </p:nvSpPr>
          <p:spPr>
            <a:xfrm>
              <a:off x="1051084" y="4263628"/>
              <a:ext cx="5533311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Xây dựng ứng dụng di động (Mobile App)</a:t>
              </a:r>
              <a:endParaRPr lang="en-US" sz="23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1051084" y="4771787"/>
              <a:ext cx="5893356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Phát triển app iOS và Android</a:t>
              </a:r>
              <a:endParaRPr lang="en-US" sz="175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1051084" y="5213985"/>
              <a:ext cx="5893356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Tích hợp push notification</a:t>
              </a:r>
              <a:endParaRPr lang="en-US" sz="175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1051084" y="5656183"/>
              <a:ext cx="5893356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Hỗ trợ đặt bàn offline</a:t>
              </a:r>
              <a:endParaRPr lang="en-US" sz="175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9460A87-A990-6086-D290-C0592A37C964}"/>
              </a:ext>
            </a:extLst>
          </p:cNvPr>
          <p:cNvGrpSpPr/>
          <p:nvPr/>
        </p:nvGrpSpPr>
        <p:grpSpPr>
          <a:xfrm>
            <a:off x="7428548" y="3325892"/>
            <a:ext cx="6408063" cy="2950488"/>
            <a:chOff x="7428548" y="3325892"/>
            <a:chExt cx="6408063" cy="2950488"/>
          </a:xfrm>
        </p:grpSpPr>
        <p:sp>
          <p:nvSpPr>
            <p:cNvPr id="11" name="Shape 8"/>
            <p:cNvSpPr/>
            <p:nvPr/>
          </p:nvSpPr>
          <p:spPr>
            <a:xfrm>
              <a:off x="7428548" y="3325892"/>
              <a:ext cx="6408063" cy="2950488"/>
            </a:xfrm>
            <a:prstGeom prst="roundRect">
              <a:avLst>
                <a:gd name="adj" fmla="val 3229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Shape 9"/>
            <p:cNvSpPr/>
            <p:nvPr/>
          </p:nvSpPr>
          <p:spPr>
            <a:xfrm>
              <a:off x="7459027" y="3356372"/>
              <a:ext cx="6347103" cy="680442"/>
            </a:xfrm>
            <a:prstGeom prst="roundRect">
              <a:avLst>
                <a:gd name="adj" fmla="val 8626"/>
              </a:avLst>
            </a:prstGeom>
            <a:solidFill>
              <a:srgbClr val="CCEEFF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13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2498" y="3480078"/>
              <a:ext cx="340162" cy="425291"/>
            </a:xfrm>
            <a:prstGeom prst="rect">
              <a:avLst/>
            </a:prstGeom>
          </p:spPr>
        </p:pic>
        <p:sp>
          <p:nvSpPr>
            <p:cNvPr id="14" name="Text 10"/>
            <p:cNvSpPr/>
            <p:nvPr/>
          </p:nvSpPr>
          <p:spPr>
            <a:xfrm>
              <a:off x="7685842" y="4263628"/>
              <a:ext cx="5319713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Phát triển hệ thống đánh giá, bình luận</a:t>
              </a:r>
              <a:endParaRPr lang="en-US" sz="2300" dirty="0"/>
            </a:p>
          </p:txBody>
        </p:sp>
        <p:sp>
          <p:nvSpPr>
            <p:cNvPr id="15" name="Text 11"/>
            <p:cNvSpPr/>
            <p:nvPr/>
          </p:nvSpPr>
          <p:spPr>
            <a:xfrm>
              <a:off x="7685842" y="4771787"/>
              <a:ext cx="5893475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Khách hàng có thể đánh giá món ăn và dịch vụ</a:t>
              </a:r>
              <a:endParaRPr lang="en-US" sz="1750" dirty="0"/>
            </a:p>
          </p:txBody>
        </p:sp>
        <p:sp>
          <p:nvSpPr>
            <p:cNvPr id="16" name="Text 12"/>
            <p:cNvSpPr/>
            <p:nvPr/>
          </p:nvSpPr>
          <p:spPr>
            <a:xfrm>
              <a:off x="7685842" y="5213985"/>
              <a:ext cx="5893475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Hệ thống gợi ý thông minh (gợi ý món)</a:t>
              </a:r>
              <a:endParaRPr lang="en-US" sz="1750" dirty="0"/>
            </a:p>
          </p:txBody>
        </p:sp>
        <p:sp>
          <p:nvSpPr>
            <p:cNvPr id="17" name="Text 13"/>
            <p:cNvSpPr/>
            <p:nvPr/>
          </p:nvSpPr>
          <p:spPr>
            <a:xfrm>
              <a:off x="7685842" y="5656183"/>
              <a:ext cx="5893475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Tích hợp social media sharing</a:t>
              </a:r>
              <a:endParaRPr lang="en-US" sz="175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AEFAFA-D3C2-E687-B73F-CBA4C9DD58FB}"/>
              </a:ext>
            </a:extLst>
          </p:cNvPr>
          <p:cNvGrpSpPr/>
          <p:nvPr/>
        </p:nvGrpSpPr>
        <p:grpSpPr>
          <a:xfrm>
            <a:off x="793790" y="6503194"/>
            <a:ext cx="6407944" cy="3322558"/>
            <a:chOff x="793790" y="6503194"/>
            <a:chExt cx="6407944" cy="3322558"/>
          </a:xfrm>
        </p:grpSpPr>
        <p:sp>
          <p:nvSpPr>
            <p:cNvPr id="18" name="Shape 14"/>
            <p:cNvSpPr/>
            <p:nvPr/>
          </p:nvSpPr>
          <p:spPr>
            <a:xfrm>
              <a:off x="793790" y="6503194"/>
              <a:ext cx="6407944" cy="3322558"/>
            </a:xfrm>
            <a:prstGeom prst="roundRect">
              <a:avLst>
                <a:gd name="adj" fmla="val 2867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Shape 15"/>
            <p:cNvSpPr/>
            <p:nvPr/>
          </p:nvSpPr>
          <p:spPr>
            <a:xfrm>
              <a:off x="824270" y="6533674"/>
              <a:ext cx="6346984" cy="680442"/>
            </a:xfrm>
            <a:prstGeom prst="roundRect">
              <a:avLst>
                <a:gd name="adj" fmla="val 8626"/>
              </a:avLst>
            </a:prstGeom>
            <a:solidFill>
              <a:srgbClr val="CCEEFF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20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7621" y="6657380"/>
              <a:ext cx="340162" cy="425291"/>
            </a:xfrm>
            <a:prstGeom prst="rect">
              <a:avLst/>
            </a:prstGeom>
          </p:spPr>
        </p:pic>
        <p:sp>
          <p:nvSpPr>
            <p:cNvPr id="21" name="Text 16"/>
            <p:cNvSpPr/>
            <p:nvPr/>
          </p:nvSpPr>
          <p:spPr>
            <a:xfrm>
              <a:off x="1051084" y="7440930"/>
              <a:ext cx="5893356" cy="7441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Tích hợp chức năng đặt món giao hàng (Delivery)</a:t>
              </a:r>
              <a:endParaRPr lang="en-US" sz="2300" dirty="0"/>
            </a:p>
          </p:txBody>
        </p:sp>
        <p:sp>
          <p:nvSpPr>
            <p:cNvPr id="22" name="Text 17"/>
            <p:cNvSpPr/>
            <p:nvPr/>
          </p:nvSpPr>
          <p:spPr>
            <a:xfrm>
              <a:off x="1051084" y="8321159"/>
              <a:ext cx="5893356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Mở rộng sang dịch vụ ship đồ ăn tận nơi</a:t>
              </a:r>
              <a:endParaRPr lang="en-US" sz="1750" dirty="0"/>
            </a:p>
          </p:txBody>
        </p:sp>
        <p:sp>
          <p:nvSpPr>
            <p:cNvPr id="23" name="Text 18"/>
            <p:cNvSpPr/>
            <p:nvPr/>
          </p:nvSpPr>
          <p:spPr>
            <a:xfrm>
              <a:off x="1051084" y="8763357"/>
              <a:ext cx="5893356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Tích hợp với các đối tác giao hàng</a:t>
              </a:r>
              <a:endParaRPr lang="en-US" sz="1750" dirty="0"/>
            </a:p>
          </p:txBody>
        </p:sp>
        <p:sp>
          <p:nvSpPr>
            <p:cNvPr id="24" name="Text 19"/>
            <p:cNvSpPr/>
            <p:nvPr/>
          </p:nvSpPr>
          <p:spPr>
            <a:xfrm>
              <a:off x="1051084" y="9205555"/>
              <a:ext cx="5893356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Tracking đơn hàng real-time</a:t>
              </a:r>
              <a:endParaRPr lang="en-US" sz="175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59C6806-5724-F923-5F4E-028ED9F6FEB0}"/>
              </a:ext>
            </a:extLst>
          </p:cNvPr>
          <p:cNvGrpSpPr/>
          <p:nvPr/>
        </p:nvGrpSpPr>
        <p:grpSpPr>
          <a:xfrm>
            <a:off x="7428548" y="6503194"/>
            <a:ext cx="6408063" cy="3322558"/>
            <a:chOff x="7428548" y="6503194"/>
            <a:chExt cx="6408063" cy="3322558"/>
          </a:xfrm>
        </p:grpSpPr>
        <p:sp>
          <p:nvSpPr>
            <p:cNvPr id="25" name="Shape 20"/>
            <p:cNvSpPr/>
            <p:nvPr/>
          </p:nvSpPr>
          <p:spPr>
            <a:xfrm>
              <a:off x="7428548" y="6503194"/>
              <a:ext cx="6408063" cy="3322558"/>
            </a:xfrm>
            <a:prstGeom prst="roundRect">
              <a:avLst>
                <a:gd name="adj" fmla="val 2867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6" name="Shape 21"/>
            <p:cNvSpPr/>
            <p:nvPr/>
          </p:nvSpPr>
          <p:spPr>
            <a:xfrm>
              <a:off x="7459027" y="6533674"/>
              <a:ext cx="6347103" cy="680442"/>
            </a:xfrm>
            <a:prstGeom prst="roundRect">
              <a:avLst>
                <a:gd name="adj" fmla="val 8626"/>
              </a:avLst>
            </a:prstGeom>
            <a:solidFill>
              <a:srgbClr val="CCEEFF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27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2498" y="6657380"/>
              <a:ext cx="340162" cy="425291"/>
            </a:xfrm>
            <a:prstGeom prst="rect">
              <a:avLst/>
            </a:prstGeom>
          </p:spPr>
        </p:pic>
        <p:sp>
          <p:nvSpPr>
            <p:cNvPr id="28" name="Text 22"/>
            <p:cNvSpPr/>
            <p:nvPr/>
          </p:nvSpPr>
          <p:spPr>
            <a:xfrm>
              <a:off x="7685842" y="7440930"/>
              <a:ext cx="4755832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Xây dựng module báo cáo, thống kê</a:t>
              </a:r>
              <a:endParaRPr lang="en-US" sz="2300" dirty="0"/>
            </a:p>
          </p:txBody>
        </p:sp>
        <p:sp>
          <p:nvSpPr>
            <p:cNvPr id="29" name="Text 23"/>
            <p:cNvSpPr/>
            <p:nvPr/>
          </p:nvSpPr>
          <p:spPr>
            <a:xfrm>
              <a:off x="7685842" y="7949089"/>
              <a:ext cx="5893475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Dashboard analytics cho Admin</a:t>
              </a:r>
              <a:endParaRPr lang="en-US" sz="1750" dirty="0"/>
            </a:p>
          </p:txBody>
        </p:sp>
        <p:sp>
          <p:nvSpPr>
            <p:cNvPr id="30" name="Text 24"/>
            <p:cNvSpPr/>
            <p:nvPr/>
          </p:nvSpPr>
          <p:spPr>
            <a:xfrm>
              <a:off x="7685842" y="8391287"/>
              <a:ext cx="5893475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Báo cáo doanh thu chi tiết</a:t>
              </a:r>
              <a:endParaRPr lang="en-US" sz="1750" dirty="0"/>
            </a:p>
          </p:txBody>
        </p:sp>
        <p:sp>
          <p:nvSpPr>
            <p:cNvPr id="31" name="Text 25"/>
            <p:cNvSpPr/>
            <p:nvPr/>
          </p:nvSpPr>
          <p:spPr>
            <a:xfrm>
              <a:off x="7685842" y="8833485"/>
              <a:ext cx="5893475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Phân tích xu hướng khách hàng</a:t>
              </a:r>
              <a:endParaRPr lang="en-US" sz="17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8626"/>
            <a:ext cx="7556421" cy="2232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50"/>
              </a:lnSpc>
              <a:buNone/>
            </a:pPr>
            <a:r>
              <a:rPr lang="en-US" sz="14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CẢM ƠN</a:t>
            </a:r>
            <a:endParaRPr lang="en-US" sz="14050" dirty="0"/>
          </a:p>
        </p:txBody>
      </p:sp>
      <p:sp>
        <p:nvSpPr>
          <p:cNvPr id="4" name="Text 1"/>
          <p:cNvSpPr/>
          <p:nvPr/>
        </p:nvSpPr>
        <p:spPr>
          <a:xfrm>
            <a:off x="793790" y="491156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THẦY VÀ CÁC BẠN ĐÃ LẮNG NGHE!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1133951" y="7080409"/>
            <a:ext cx="5563076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PHẦN HỎI VÀ ĐÁP (Q&amp;A)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1133951" y="8016002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Chúng tôi sẵn lòng giải đáp các thắc mắc liên quan đến dự án.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6740247"/>
            <a:ext cx="30480" cy="1893808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3063"/>
            <a:ext cx="5642372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NỘI DUNG TRÌNH BÀY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771174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Bài thuyết trình được chia thành 4 phần chính, từ tổng quan đến demo và hướng phát triển.</a:t>
            </a:r>
            <a:endParaRPr lang="en-US" sz="16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7DF56A-1F7E-CFD4-3E31-57016E86DDFC}"/>
              </a:ext>
            </a:extLst>
          </p:cNvPr>
          <p:cNvGrpSpPr/>
          <p:nvPr/>
        </p:nvGrpSpPr>
        <p:grpSpPr>
          <a:xfrm>
            <a:off x="793790" y="2327434"/>
            <a:ext cx="13042821" cy="1635919"/>
            <a:chOff x="793790" y="2327434"/>
            <a:chExt cx="13042821" cy="163591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D490E7-218D-16F3-E616-387D69674DA6}"/>
                </a:ext>
              </a:extLst>
            </p:cNvPr>
            <p:cNvGrpSpPr/>
            <p:nvPr/>
          </p:nvGrpSpPr>
          <p:grpSpPr>
            <a:xfrm>
              <a:off x="793790" y="2327434"/>
              <a:ext cx="13042821" cy="1635919"/>
              <a:chOff x="793790" y="2327434"/>
              <a:chExt cx="13042821" cy="1635919"/>
            </a:xfrm>
          </p:grpSpPr>
          <p:sp>
            <p:nvSpPr>
              <p:cNvPr id="4" name="Shape 2"/>
              <p:cNvSpPr/>
              <p:nvPr/>
            </p:nvSpPr>
            <p:spPr>
              <a:xfrm>
                <a:off x="793790" y="2327434"/>
                <a:ext cx="13042821" cy="1635919"/>
              </a:xfrm>
              <a:prstGeom prst="roundRect">
                <a:avLst>
                  <a:gd name="adj" fmla="val 5241"/>
                </a:avLst>
              </a:prstGeom>
              <a:solidFill>
                <a:srgbClr val="FFFFFF">
                  <a:alpha val="95000"/>
                </a:srgbClr>
              </a:solidFill>
              <a:ln w="22860">
                <a:solidFill>
                  <a:srgbClr val="B2D4E5"/>
                </a:solidFill>
                <a:prstDash val="solid"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5" name="Shape 3"/>
              <p:cNvSpPr/>
              <p:nvPr/>
            </p:nvSpPr>
            <p:spPr>
              <a:xfrm>
                <a:off x="816650" y="2350294"/>
                <a:ext cx="816531" cy="1590199"/>
              </a:xfrm>
              <a:prstGeom prst="roundRect">
                <a:avLst>
                  <a:gd name="adj" fmla="val 7141"/>
                </a:avLst>
              </a:prstGeom>
              <a:solidFill>
                <a:srgbClr val="CCEEFF"/>
              </a:solidFill>
              <a:ln/>
            </p:spPr>
            <p:txBody>
              <a:bodyPr/>
              <a:lstStyle/>
              <a:p>
                <a:endParaRPr lang="vi-VN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FEB2CD2-89EA-8A5B-729C-7E2D36A01CCE}"/>
                </a:ext>
              </a:extLst>
            </p:cNvPr>
            <p:cNvGrpSpPr/>
            <p:nvPr/>
          </p:nvGrpSpPr>
          <p:grpSpPr>
            <a:xfrm>
              <a:off x="1067991" y="2554367"/>
              <a:ext cx="12745759" cy="1182053"/>
              <a:chOff x="1067991" y="2554367"/>
              <a:chExt cx="12745759" cy="1182053"/>
            </a:xfrm>
          </p:grpSpPr>
          <p:pic>
            <p:nvPicPr>
              <p:cNvPr id="6" name="Image 0" descr="preencoded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991" y="2954060"/>
                <a:ext cx="306110" cy="382667"/>
              </a:xfrm>
              <a:prstGeom prst="rect">
                <a:avLst/>
              </a:prstGeom>
            </p:spPr>
          </p:pic>
          <p:sp>
            <p:nvSpPr>
              <p:cNvPr id="7" name="Text 4"/>
              <p:cNvSpPr/>
              <p:nvPr/>
            </p:nvSpPr>
            <p:spPr>
              <a:xfrm>
                <a:off x="1837253" y="2554367"/>
                <a:ext cx="5312807" cy="33480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600"/>
                  </a:lnSpc>
                  <a:buNone/>
                </a:pPr>
                <a:r>
                  <a:rPr lang="en-US" sz="2100" b="1" dirty="0">
                    <a:solidFill>
                      <a:srgbClr val="272525"/>
                    </a:solidFill>
                    <a:latin typeface="Petrona Bold" pitchFamily="34" charset="0"/>
                    <a:ea typeface="Petrona Bold" pitchFamily="34" charset="-122"/>
                    <a:cs typeface="Petrona Bold" pitchFamily="34" charset="-120"/>
                  </a:rPr>
                  <a:t>Phần 1: Giới thiệu đề tài, tổng quan về dự án</a:t>
                </a:r>
                <a:endParaRPr lang="en-US" sz="2100" dirty="0"/>
              </a:p>
            </p:txBody>
          </p:sp>
          <p:sp>
            <p:nvSpPr>
              <p:cNvPr id="8" name="Text 5"/>
              <p:cNvSpPr/>
              <p:nvPr/>
            </p:nvSpPr>
            <p:spPr>
              <a:xfrm>
                <a:off x="1837253" y="3011567"/>
                <a:ext cx="11976497" cy="32670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550"/>
                  </a:lnSpc>
                  <a:buSzPct val="100000"/>
                  <a:buChar char="•"/>
                </a:pPr>
                <a:r>
                  <a:rPr lang="en-US" sz="1600" dirty="0">
                    <a:solidFill>
                      <a:srgbClr val="272525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Đặt vấn đề và bài toán thực tế</a:t>
                </a:r>
                <a:endParaRPr lang="en-US" sz="1600" dirty="0"/>
              </a:p>
            </p:txBody>
          </p:sp>
          <p:sp>
            <p:nvSpPr>
              <p:cNvPr id="9" name="Text 6"/>
              <p:cNvSpPr/>
              <p:nvPr/>
            </p:nvSpPr>
            <p:spPr>
              <a:xfrm>
                <a:off x="1837253" y="3409712"/>
                <a:ext cx="11976497" cy="32670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550"/>
                  </a:lnSpc>
                  <a:buSzPct val="100000"/>
                  <a:buChar char="•"/>
                </a:pPr>
                <a:r>
                  <a:rPr lang="en-US" sz="1600" dirty="0">
                    <a:solidFill>
                      <a:srgbClr val="272525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Mục tiêu và phạm vi dự án</a:t>
                </a:r>
                <a:endParaRPr lang="en-US" sz="1600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0D4D2AE-2AB0-2E0F-AE58-BE20E4CBCAFD}"/>
              </a:ext>
            </a:extLst>
          </p:cNvPr>
          <p:cNvGrpSpPr/>
          <p:nvPr/>
        </p:nvGrpSpPr>
        <p:grpSpPr>
          <a:xfrm>
            <a:off x="793790" y="4167426"/>
            <a:ext cx="13042821" cy="2034064"/>
            <a:chOff x="793790" y="4167426"/>
            <a:chExt cx="13042821" cy="2034064"/>
          </a:xfrm>
        </p:grpSpPr>
        <p:sp>
          <p:nvSpPr>
            <p:cNvPr id="10" name="Shape 7"/>
            <p:cNvSpPr/>
            <p:nvPr/>
          </p:nvSpPr>
          <p:spPr>
            <a:xfrm>
              <a:off x="793790" y="4167426"/>
              <a:ext cx="13042821" cy="2034064"/>
            </a:xfrm>
            <a:prstGeom prst="roundRect">
              <a:avLst>
                <a:gd name="adj" fmla="val 4215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Shape 8"/>
            <p:cNvSpPr/>
            <p:nvPr/>
          </p:nvSpPr>
          <p:spPr>
            <a:xfrm>
              <a:off x="816650" y="4190286"/>
              <a:ext cx="816531" cy="1988344"/>
            </a:xfrm>
            <a:prstGeom prst="roundRect">
              <a:avLst>
                <a:gd name="adj" fmla="val 7141"/>
              </a:avLst>
            </a:prstGeom>
            <a:solidFill>
              <a:srgbClr val="CCEEFF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12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7991" y="4993124"/>
              <a:ext cx="306110" cy="382667"/>
            </a:xfrm>
            <a:prstGeom prst="rect">
              <a:avLst/>
            </a:prstGeom>
          </p:spPr>
        </p:pic>
        <p:sp>
          <p:nvSpPr>
            <p:cNvPr id="13" name="Text 9"/>
            <p:cNvSpPr/>
            <p:nvPr/>
          </p:nvSpPr>
          <p:spPr>
            <a:xfrm>
              <a:off x="1837253" y="4394359"/>
              <a:ext cx="4598432" cy="3348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1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Phần 2: Phân tích &amp; Thiết kế hệ thống</a:t>
              </a:r>
              <a:endParaRPr lang="en-US" sz="2100" dirty="0"/>
            </a:p>
          </p:txBody>
        </p:sp>
        <p:sp>
          <p:nvSpPr>
            <p:cNvPr id="14" name="Text 10"/>
            <p:cNvSpPr/>
            <p:nvPr/>
          </p:nvSpPr>
          <p:spPr>
            <a:xfrm>
              <a:off x="1837253" y="4851559"/>
              <a:ext cx="11976497" cy="3267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Công nghệ và kiến trúc hệ thống</a:t>
              </a:r>
              <a:endParaRPr lang="en-US" sz="1600" dirty="0"/>
            </a:p>
          </p:txBody>
        </p:sp>
        <p:sp>
          <p:nvSpPr>
            <p:cNvPr id="15" name="Text 11"/>
            <p:cNvSpPr/>
            <p:nvPr/>
          </p:nvSpPr>
          <p:spPr>
            <a:xfrm>
              <a:off x="1837253" y="5249704"/>
              <a:ext cx="11976497" cy="3267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Thiết kế cơ sở dữ liệu ERD</a:t>
              </a:r>
              <a:endParaRPr lang="en-US" sz="1600" dirty="0"/>
            </a:p>
          </p:txBody>
        </p:sp>
        <p:sp>
          <p:nvSpPr>
            <p:cNvPr id="16" name="Text 12"/>
            <p:cNvSpPr/>
            <p:nvPr/>
          </p:nvSpPr>
          <p:spPr>
            <a:xfrm>
              <a:off x="1837253" y="5647849"/>
              <a:ext cx="11976497" cy="3267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Các luồng xử lý và thuật toán</a:t>
              </a:r>
              <a:endParaRPr lang="en-US" sz="16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938EF5-1715-E008-A7A0-4BF6F2F1B07B}"/>
              </a:ext>
            </a:extLst>
          </p:cNvPr>
          <p:cNvGrpSpPr/>
          <p:nvPr/>
        </p:nvGrpSpPr>
        <p:grpSpPr>
          <a:xfrm>
            <a:off x="793790" y="6405563"/>
            <a:ext cx="13042821" cy="1635919"/>
            <a:chOff x="793790" y="6405563"/>
            <a:chExt cx="13042821" cy="1635919"/>
          </a:xfrm>
        </p:grpSpPr>
        <p:sp>
          <p:nvSpPr>
            <p:cNvPr id="17" name="Shape 13"/>
            <p:cNvSpPr/>
            <p:nvPr/>
          </p:nvSpPr>
          <p:spPr>
            <a:xfrm>
              <a:off x="793790" y="6405563"/>
              <a:ext cx="13042821" cy="1635919"/>
            </a:xfrm>
            <a:prstGeom prst="roundRect">
              <a:avLst>
                <a:gd name="adj" fmla="val 5241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Shape 14"/>
            <p:cNvSpPr/>
            <p:nvPr/>
          </p:nvSpPr>
          <p:spPr>
            <a:xfrm>
              <a:off x="816650" y="6428422"/>
              <a:ext cx="816531" cy="1590199"/>
            </a:xfrm>
            <a:prstGeom prst="roundRect">
              <a:avLst>
                <a:gd name="adj" fmla="val 7141"/>
              </a:avLst>
            </a:prstGeom>
            <a:solidFill>
              <a:srgbClr val="CCEEFF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19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7991" y="7032188"/>
              <a:ext cx="306110" cy="382667"/>
            </a:xfrm>
            <a:prstGeom prst="rect">
              <a:avLst/>
            </a:prstGeom>
          </p:spPr>
        </p:pic>
        <p:sp>
          <p:nvSpPr>
            <p:cNvPr id="20" name="Text 15"/>
            <p:cNvSpPr/>
            <p:nvPr/>
          </p:nvSpPr>
          <p:spPr>
            <a:xfrm>
              <a:off x="1837253" y="6632496"/>
              <a:ext cx="3780830" cy="3348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1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Phần 3: Demo chức năng chính</a:t>
              </a:r>
              <a:endParaRPr lang="en-US" sz="2100" dirty="0"/>
            </a:p>
          </p:txBody>
        </p:sp>
        <p:sp>
          <p:nvSpPr>
            <p:cNvPr id="21" name="Text 16"/>
            <p:cNvSpPr/>
            <p:nvPr/>
          </p:nvSpPr>
          <p:spPr>
            <a:xfrm>
              <a:off x="1837253" y="7089696"/>
              <a:ext cx="11976497" cy="3267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Kịch bản demo cho 3 đối tượng người dùng</a:t>
              </a:r>
              <a:endParaRPr lang="en-US" sz="1600" dirty="0"/>
            </a:p>
          </p:txBody>
        </p:sp>
        <p:sp>
          <p:nvSpPr>
            <p:cNvPr id="22" name="Text 17"/>
            <p:cNvSpPr/>
            <p:nvPr/>
          </p:nvSpPr>
          <p:spPr>
            <a:xfrm>
              <a:off x="1837253" y="7487841"/>
              <a:ext cx="11976497" cy="3267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Giao diện người dùng (UI/UX)</a:t>
              </a:r>
              <a:endParaRPr lang="en-US" sz="16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27EF675-F1A0-78B6-FB2F-8937821A32B1}"/>
              </a:ext>
            </a:extLst>
          </p:cNvPr>
          <p:cNvGrpSpPr/>
          <p:nvPr/>
        </p:nvGrpSpPr>
        <p:grpSpPr>
          <a:xfrm>
            <a:off x="793790" y="8245554"/>
            <a:ext cx="13042821" cy="2034064"/>
            <a:chOff x="793790" y="8245554"/>
            <a:chExt cx="13042821" cy="2034064"/>
          </a:xfrm>
        </p:grpSpPr>
        <p:sp>
          <p:nvSpPr>
            <p:cNvPr id="23" name="Shape 18"/>
            <p:cNvSpPr/>
            <p:nvPr/>
          </p:nvSpPr>
          <p:spPr>
            <a:xfrm>
              <a:off x="793790" y="8245554"/>
              <a:ext cx="13042821" cy="2034064"/>
            </a:xfrm>
            <a:prstGeom prst="roundRect">
              <a:avLst>
                <a:gd name="adj" fmla="val 4215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Shape 19"/>
            <p:cNvSpPr/>
            <p:nvPr/>
          </p:nvSpPr>
          <p:spPr>
            <a:xfrm>
              <a:off x="816650" y="8268414"/>
              <a:ext cx="816531" cy="1988344"/>
            </a:xfrm>
            <a:prstGeom prst="roundRect">
              <a:avLst>
                <a:gd name="adj" fmla="val 7141"/>
              </a:avLst>
            </a:prstGeom>
            <a:solidFill>
              <a:srgbClr val="CCEEFF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25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7991" y="9071253"/>
              <a:ext cx="306110" cy="382667"/>
            </a:xfrm>
            <a:prstGeom prst="rect">
              <a:avLst/>
            </a:prstGeom>
          </p:spPr>
        </p:pic>
        <p:sp>
          <p:nvSpPr>
            <p:cNvPr id="26" name="Text 20"/>
            <p:cNvSpPr/>
            <p:nvPr/>
          </p:nvSpPr>
          <p:spPr>
            <a:xfrm>
              <a:off x="1837253" y="8472488"/>
              <a:ext cx="4465201" cy="3348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1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Phần 4: Kết luận và Hướng phát triển</a:t>
              </a:r>
              <a:endParaRPr lang="en-US" sz="2100" dirty="0"/>
            </a:p>
          </p:txBody>
        </p:sp>
        <p:sp>
          <p:nvSpPr>
            <p:cNvPr id="27" name="Text 21"/>
            <p:cNvSpPr/>
            <p:nvPr/>
          </p:nvSpPr>
          <p:spPr>
            <a:xfrm>
              <a:off x="1837253" y="8929688"/>
              <a:ext cx="11976497" cy="3267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Kết quả đạt được và ưu điểm</a:t>
              </a:r>
              <a:endParaRPr lang="en-US" sz="1600" dirty="0"/>
            </a:p>
          </p:txBody>
        </p:sp>
        <p:sp>
          <p:nvSpPr>
            <p:cNvPr id="28" name="Text 22"/>
            <p:cNvSpPr/>
            <p:nvPr/>
          </p:nvSpPr>
          <p:spPr>
            <a:xfrm>
              <a:off x="1837253" y="9327833"/>
              <a:ext cx="11976497" cy="3267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Thách thức, hạn chế</a:t>
              </a:r>
              <a:endParaRPr lang="en-US" sz="1600" dirty="0"/>
            </a:p>
          </p:txBody>
        </p:sp>
        <p:sp>
          <p:nvSpPr>
            <p:cNvPr id="29" name="Text 23"/>
            <p:cNvSpPr/>
            <p:nvPr/>
          </p:nvSpPr>
          <p:spPr>
            <a:xfrm>
              <a:off x="1837253" y="9725978"/>
              <a:ext cx="11976497" cy="3267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Hướng phát triển tương lai</a:t>
              </a:r>
              <a:endParaRPr lang="en-US" sz="16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32334"/>
            <a:ext cx="7556421" cy="4108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8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PHẦN 1: GIỚI THIỆU VỀ ĐỀ TÀI, TỔNG QUAN VỀ DỰ ÁN</a:t>
            </a:r>
            <a:endParaRPr kumimoji="0" lang="en-US" sz="6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486400" cy="109727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0160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BÀI TOÁN THỰC TẾ: NHỮNG RÀO CẢN HIỆN TẠI</a:t>
            </a:r>
            <a:endParaRPr lang="en-US" sz="465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AF6146-A8D6-49C8-EBE2-70E1913C0272}"/>
              </a:ext>
            </a:extLst>
          </p:cNvPr>
          <p:cNvGrpSpPr/>
          <p:nvPr/>
        </p:nvGrpSpPr>
        <p:grpSpPr>
          <a:xfrm>
            <a:off x="6280190" y="3853101"/>
            <a:ext cx="7556421" cy="5839539"/>
            <a:chOff x="6280190" y="3853101"/>
            <a:chExt cx="7556421" cy="5839539"/>
          </a:xfrm>
        </p:grpSpPr>
        <p:sp>
          <p:nvSpPr>
            <p:cNvPr id="4" name="Shape 1"/>
            <p:cNvSpPr/>
            <p:nvPr/>
          </p:nvSpPr>
          <p:spPr>
            <a:xfrm>
              <a:off x="6280190" y="3853101"/>
              <a:ext cx="7556421" cy="5839539"/>
            </a:xfrm>
            <a:prstGeom prst="roundRect">
              <a:avLst>
                <a:gd name="adj" fmla="val 1631"/>
              </a:avLst>
            </a:prstGeom>
            <a:solidFill>
              <a:srgbClr val="CCEEFF"/>
            </a:solidFill>
            <a:ln w="762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E6DDE6-10D2-74D0-2D3B-C158B886463B}"/>
                </a:ext>
              </a:extLst>
            </p:cNvPr>
            <p:cNvGrpSpPr/>
            <p:nvPr/>
          </p:nvGrpSpPr>
          <p:grpSpPr>
            <a:xfrm>
              <a:off x="6287810" y="3860721"/>
              <a:ext cx="7541181" cy="2942629"/>
              <a:chOff x="6287810" y="3860721"/>
              <a:chExt cx="7541181" cy="2942629"/>
            </a:xfrm>
          </p:grpSpPr>
          <p:sp>
            <p:nvSpPr>
              <p:cNvPr id="5" name="Shape 2"/>
              <p:cNvSpPr/>
              <p:nvPr/>
            </p:nvSpPr>
            <p:spPr>
              <a:xfrm>
                <a:off x="6287810" y="3860721"/>
                <a:ext cx="7541181" cy="2912150"/>
              </a:xfrm>
              <a:prstGeom prst="roundRect">
                <a:avLst>
                  <a:gd name="adj" fmla="val 3271"/>
                </a:avLst>
              </a:prstGeom>
              <a:solidFill>
                <a:srgbClr val="007EBD"/>
              </a:solidFill>
              <a:ln/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6" name="Text 3"/>
              <p:cNvSpPr/>
              <p:nvPr/>
            </p:nvSpPr>
            <p:spPr>
              <a:xfrm>
                <a:off x="6514624" y="4087535"/>
                <a:ext cx="3521988" cy="37207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900"/>
                  </a:lnSpc>
                  <a:buNone/>
                </a:pPr>
                <a:r>
                  <a:rPr lang="en-US" sz="2300" b="1" dirty="0">
                    <a:solidFill>
                      <a:srgbClr val="FFFFFF"/>
                    </a:solidFill>
                    <a:latin typeface="Petrona Bold" pitchFamily="34" charset="0"/>
                    <a:ea typeface="Petrona Bold" pitchFamily="34" charset="-122"/>
                    <a:cs typeface="Petrona Bold" pitchFamily="34" charset="-120"/>
                  </a:rPr>
                  <a:t>Khó khăn của Khách hàng</a:t>
                </a:r>
                <a:endParaRPr lang="en-US" sz="2300" dirty="0"/>
              </a:p>
            </p:txBody>
          </p:sp>
          <p:sp>
            <p:nvSpPr>
              <p:cNvPr id="7" name="Text 4"/>
              <p:cNvSpPr/>
              <p:nvPr/>
            </p:nvSpPr>
            <p:spPr>
              <a:xfrm>
                <a:off x="6514624" y="4595693"/>
                <a:ext cx="7087553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850"/>
                  </a:lnSpc>
                  <a:buSzPct val="100000"/>
                  <a:buChar char="•"/>
                </a:pPr>
                <a:r>
                  <a:rPr lang="en-US" sz="1750" dirty="0">
                    <a:solidFill>
                      <a:srgbClr val="FFFFFF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Phải gọi điện/đến tận nơi, tốn thời gian chờ đợi và đi lại.</a:t>
                </a:r>
                <a:endParaRPr lang="en-US" sz="1750" dirty="0"/>
              </a:p>
            </p:txBody>
          </p:sp>
          <p:sp>
            <p:nvSpPr>
              <p:cNvPr id="8" name="Text 5"/>
              <p:cNvSpPr/>
              <p:nvPr/>
            </p:nvSpPr>
            <p:spPr>
              <a:xfrm>
                <a:off x="6514624" y="5037892"/>
                <a:ext cx="7087553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850"/>
                  </a:lnSpc>
                  <a:buSzPct val="100000"/>
                  <a:buChar char="•"/>
                </a:pPr>
                <a:r>
                  <a:rPr lang="en-US" sz="1750" dirty="0">
                    <a:solidFill>
                      <a:srgbClr val="FFFFFF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Không biết chắc còn bàn trống, dễ hụt lịch vào giờ cao điểm.</a:t>
                </a:r>
                <a:endParaRPr lang="en-US" sz="1750" dirty="0"/>
              </a:p>
            </p:txBody>
          </p:sp>
          <p:sp>
            <p:nvSpPr>
              <p:cNvPr id="9" name="Text 6"/>
              <p:cNvSpPr/>
              <p:nvPr/>
            </p:nvSpPr>
            <p:spPr>
              <a:xfrm>
                <a:off x="6514624" y="5480090"/>
                <a:ext cx="7087553" cy="725805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342900" indent="-342900" algn="l">
                  <a:lnSpc>
                    <a:spcPts val="2850"/>
                  </a:lnSpc>
                  <a:buSzPct val="100000"/>
                  <a:buChar char="•"/>
                </a:pPr>
                <a:r>
                  <a:rPr lang="en-US" sz="1750" dirty="0">
                    <a:solidFill>
                      <a:srgbClr val="FFFFFF"/>
                    </a:solidFill>
                    <a:latin typeface="Inter" pitchFamily="34" charset="0"/>
                    <a:ea typeface="Inter" pitchFamily="34" charset="-122"/>
                    <a:cs typeface="Inter" pitchFamily="34" charset="-120"/>
                  </a:rPr>
                  <a:t>Khó xem thực đơn và giá cả chi tiết trước khi quyết định đến nhà hàng.</a:t>
                </a:r>
                <a:endParaRPr lang="en-US" sz="1750" dirty="0"/>
              </a:p>
            </p:txBody>
          </p:sp>
          <p:sp>
            <p:nvSpPr>
              <p:cNvPr id="11" name="Shape 8"/>
              <p:cNvSpPr/>
              <p:nvPr/>
            </p:nvSpPr>
            <p:spPr>
              <a:xfrm>
                <a:off x="6287810" y="6772870"/>
                <a:ext cx="7541181" cy="30480"/>
              </a:xfrm>
              <a:prstGeom prst="roundRect">
                <a:avLst>
                  <a:gd name="adj" fmla="val 312558"/>
                </a:avLst>
              </a:prstGeom>
              <a:solidFill>
                <a:srgbClr val="1997D6"/>
              </a:solidFill>
              <a:ln/>
            </p:spPr>
            <p:txBody>
              <a:bodyPr/>
              <a:lstStyle/>
              <a:p>
                <a:endParaRPr lang="vi-VN"/>
              </a:p>
            </p:txBody>
          </p:sp>
        </p:grpSp>
      </p:grp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478" y="6610945"/>
            <a:ext cx="283488" cy="35433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7A4CC1C-C89E-DBFD-088E-110B5B30ADB4}"/>
              </a:ext>
            </a:extLst>
          </p:cNvPr>
          <p:cNvGrpSpPr/>
          <p:nvPr/>
        </p:nvGrpSpPr>
        <p:grpSpPr>
          <a:xfrm>
            <a:off x="6287810" y="6527482"/>
            <a:ext cx="7541181" cy="3180397"/>
            <a:chOff x="6287810" y="6504623"/>
            <a:chExt cx="7541181" cy="3180397"/>
          </a:xfrm>
        </p:grpSpPr>
        <p:sp>
          <p:nvSpPr>
            <p:cNvPr id="10" name="Shape 7"/>
            <p:cNvSpPr/>
            <p:nvPr/>
          </p:nvSpPr>
          <p:spPr>
            <a:xfrm>
              <a:off x="6287810" y="6772870"/>
              <a:ext cx="7541181" cy="2912150"/>
            </a:xfrm>
            <a:prstGeom prst="rect">
              <a:avLst/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Shape 9"/>
            <p:cNvSpPr/>
            <p:nvPr/>
          </p:nvSpPr>
          <p:spPr>
            <a:xfrm>
              <a:off x="9774793" y="6504623"/>
              <a:ext cx="566976" cy="566976"/>
            </a:xfrm>
            <a:prstGeom prst="roundRect">
              <a:avLst>
                <a:gd name="adj" fmla="val 16803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1997D6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Text 10"/>
            <p:cNvSpPr/>
            <p:nvPr/>
          </p:nvSpPr>
          <p:spPr>
            <a:xfrm>
              <a:off x="6514624" y="7339846"/>
              <a:ext cx="3223022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FFFFFF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Khó khăn của Nhà hàng</a:t>
              </a:r>
              <a:endParaRPr lang="en-US" sz="2300" dirty="0"/>
            </a:p>
          </p:txBody>
        </p:sp>
        <p:sp>
          <p:nvSpPr>
            <p:cNvPr id="15" name="Text 11"/>
            <p:cNvSpPr/>
            <p:nvPr/>
          </p:nvSpPr>
          <p:spPr>
            <a:xfrm>
              <a:off x="6514624" y="7848005"/>
              <a:ext cx="708755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FFFFF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Quản lý bằng sổ sách, dễ sai sót dữ liệu và thất lạc thông tin.</a:t>
              </a:r>
              <a:endParaRPr lang="en-US" sz="1750" dirty="0"/>
            </a:p>
          </p:txBody>
        </p:sp>
        <p:sp>
          <p:nvSpPr>
            <p:cNvPr id="16" name="Text 12"/>
            <p:cNvSpPr/>
            <p:nvPr/>
          </p:nvSpPr>
          <p:spPr>
            <a:xfrm>
              <a:off x="6514624" y="8290203"/>
              <a:ext cx="7087553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FFFFF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Khó tối ưu hóa việc sắp xếp, phân bổ bàn.</a:t>
              </a:r>
              <a:endParaRPr lang="en-US" sz="1750" dirty="0"/>
            </a:p>
          </p:txBody>
        </p:sp>
        <p:sp>
          <p:nvSpPr>
            <p:cNvPr id="17" name="Text 13"/>
            <p:cNvSpPr/>
            <p:nvPr/>
          </p:nvSpPr>
          <p:spPr>
            <a:xfrm>
              <a:off x="6514624" y="8732401"/>
              <a:ext cx="7087553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FFFFF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Tốn nhân lực và thời gian cho việc nhận đặt bàn qua điện thoại.</a:t>
              </a:r>
              <a:endParaRPr lang="en-US" sz="17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1510"/>
            <a:ext cx="6332577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MỤC TIÊU VÀ PHẠM VI DỰ ÁN</a:t>
            </a:r>
            <a:endParaRPr lang="en-US" sz="35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319" y="2013347"/>
            <a:ext cx="3423642" cy="342364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7F2A42F-0FBF-BB5E-0A03-019D7F6175AA}"/>
              </a:ext>
            </a:extLst>
          </p:cNvPr>
          <p:cNvGrpSpPr/>
          <p:nvPr/>
        </p:nvGrpSpPr>
        <p:grpSpPr>
          <a:xfrm>
            <a:off x="793790" y="3262432"/>
            <a:ext cx="5759291" cy="925354"/>
            <a:chOff x="793790" y="3262432"/>
            <a:chExt cx="5759291" cy="925354"/>
          </a:xfrm>
        </p:grpSpPr>
        <p:sp>
          <p:nvSpPr>
            <p:cNvPr id="4" name="Text 2"/>
            <p:cNvSpPr/>
            <p:nvPr/>
          </p:nvSpPr>
          <p:spPr>
            <a:xfrm>
              <a:off x="2765941" y="3262432"/>
              <a:ext cx="2497217" cy="2789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150"/>
                </a:lnSpc>
                <a:buNone/>
              </a:pPr>
              <a:r>
                <a:rPr lang="en-US" sz="17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Số hóa toàn bộ quy trình</a:t>
              </a:r>
              <a:endParaRPr lang="en-US" sz="175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793790" y="3643432"/>
              <a:ext cx="4469368" cy="5443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Chuyển đổi quy trình đặt bàn, quản lý đơn từ thủ công sang tự động, minh bạch.</a:t>
              </a:r>
              <a:endParaRPr lang="en-US" sz="1300" dirty="0"/>
            </a:p>
          </p:txBody>
        </p:sp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3884" y="3605451"/>
              <a:ext cx="239197" cy="239197"/>
            </a:xfrm>
            <a:prstGeom prst="rect">
              <a:avLst/>
            </a:prstGeom>
          </p:spPr>
        </p:pic>
      </p:grp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319" y="2013347"/>
            <a:ext cx="3423642" cy="342364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6E3A462-4689-A7FE-BA33-74E75444FC76}"/>
              </a:ext>
            </a:extLst>
          </p:cNvPr>
          <p:cNvGrpSpPr/>
          <p:nvPr/>
        </p:nvGrpSpPr>
        <p:grpSpPr>
          <a:xfrm>
            <a:off x="7636193" y="2342793"/>
            <a:ext cx="6200418" cy="925354"/>
            <a:chOff x="7636193" y="2342793"/>
            <a:chExt cx="6200418" cy="925354"/>
          </a:xfrm>
        </p:grpSpPr>
        <p:sp>
          <p:nvSpPr>
            <p:cNvPr id="8" name="Text 4"/>
            <p:cNvSpPr/>
            <p:nvPr/>
          </p:nvSpPr>
          <p:spPr>
            <a:xfrm>
              <a:off x="9026962" y="2342793"/>
              <a:ext cx="3125272" cy="2789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7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Tối ưu trải nghiệm khách hàng</a:t>
              </a:r>
              <a:endParaRPr lang="en-US" sz="175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9026962" y="2723793"/>
              <a:ext cx="4809649" cy="5443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Cung cấp giao diện trực quan, tiện lợi, dễ dàng thao tác xem thực đơn và đặt bàn.</a:t>
              </a:r>
              <a:endParaRPr lang="en-US" sz="1300" dirty="0"/>
            </a:p>
          </p:txBody>
        </p:sp>
        <p:pic>
          <p:nvPicPr>
            <p:cNvPr id="11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36193" y="2812137"/>
              <a:ext cx="239197" cy="29896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3498B0-6437-1AD0-5E1A-152AAFA8A566}"/>
              </a:ext>
            </a:extLst>
          </p:cNvPr>
          <p:cNvGrpSpPr/>
          <p:nvPr/>
        </p:nvGrpSpPr>
        <p:grpSpPr>
          <a:xfrm>
            <a:off x="793790" y="1549837"/>
            <a:ext cx="13042821" cy="3887152"/>
            <a:chOff x="793790" y="1549837"/>
            <a:chExt cx="13042821" cy="3887152"/>
          </a:xfrm>
        </p:grpSpPr>
        <p:sp>
          <p:nvSpPr>
            <p:cNvPr id="3" name="Text 1"/>
            <p:cNvSpPr/>
            <p:nvPr/>
          </p:nvSpPr>
          <p:spPr>
            <a:xfrm>
              <a:off x="793790" y="1549837"/>
              <a:ext cx="13042821" cy="2721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Dự án nhằm số hóa toàn bộ quy trình, tối ưu hóa trải nghiệm đặt bàn và quản lý vận hành cho nhà hàng.</a:t>
              </a:r>
              <a:endParaRPr lang="en-US" sz="1300" dirty="0"/>
            </a:p>
          </p:txBody>
        </p:sp>
        <p:pic>
          <p:nvPicPr>
            <p:cNvPr id="14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03319" y="2013347"/>
              <a:ext cx="3423642" cy="3423642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5B9675-6AE1-2BD1-40F9-6389B52E4622}"/>
              </a:ext>
            </a:extLst>
          </p:cNvPr>
          <p:cNvGrpSpPr/>
          <p:nvPr/>
        </p:nvGrpSpPr>
        <p:grpSpPr>
          <a:xfrm>
            <a:off x="7636193" y="4182189"/>
            <a:ext cx="6200418" cy="925354"/>
            <a:chOff x="7636193" y="4182189"/>
            <a:chExt cx="6200418" cy="925354"/>
          </a:xfrm>
        </p:grpSpPr>
        <p:sp>
          <p:nvSpPr>
            <p:cNvPr id="12" name="Text 6"/>
            <p:cNvSpPr/>
            <p:nvPr/>
          </p:nvSpPr>
          <p:spPr>
            <a:xfrm>
              <a:off x="9026962" y="4182189"/>
              <a:ext cx="2686050" cy="2789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7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Nâng cao hiệu quả quản lý</a:t>
              </a:r>
              <a:endParaRPr lang="en-US" sz="1750" dirty="0"/>
            </a:p>
          </p:txBody>
        </p:sp>
        <p:sp>
          <p:nvSpPr>
            <p:cNvPr id="13" name="Text 7"/>
            <p:cNvSpPr/>
            <p:nvPr/>
          </p:nvSpPr>
          <p:spPr>
            <a:xfrm>
              <a:off x="9026962" y="4563189"/>
              <a:ext cx="4809649" cy="5443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3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Cung cấp công cụ quản lý mạnh mẽ, chính xác cho Admin và Nhân viên nhà hàng.</a:t>
              </a:r>
              <a:endParaRPr lang="en-US" sz="1300" dirty="0"/>
            </a:p>
          </p:txBody>
        </p:sp>
        <p:pic>
          <p:nvPicPr>
            <p:cNvPr id="15" name="Image 5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36193" y="4338995"/>
              <a:ext cx="239197" cy="298966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3BF5275-5B31-1284-EB25-400C9A78E575}"/>
              </a:ext>
            </a:extLst>
          </p:cNvPr>
          <p:cNvGrpSpPr/>
          <p:nvPr/>
        </p:nvGrpSpPr>
        <p:grpSpPr>
          <a:xfrm>
            <a:off x="793790" y="5692140"/>
            <a:ext cx="11361300" cy="4629150"/>
            <a:chOff x="793790" y="5692140"/>
            <a:chExt cx="11361300" cy="4629150"/>
          </a:xfrm>
        </p:grpSpPr>
        <p:sp>
          <p:nvSpPr>
            <p:cNvPr id="16" name="Text 8"/>
            <p:cNvSpPr/>
            <p:nvPr/>
          </p:nvSpPr>
          <p:spPr>
            <a:xfrm>
              <a:off x="793790" y="5692140"/>
              <a:ext cx="3187422" cy="3348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100" b="1" dirty="0">
                  <a:solidFill>
                    <a:srgbClr val="000000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Phạm vi Chức năng Chính</a:t>
              </a:r>
              <a:endParaRPr lang="en-US" sz="2100" dirty="0"/>
            </a:p>
          </p:txBody>
        </p:sp>
        <p:pic>
          <p:nvPicPr>
            <p:cNvPr id="17" name="Image 6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75190" y="6282095"/>
              <a:ext cx="9679900" cy="4039195"/>
            </a:xfrm>
            <a:prstGeom prst="rect">
              <a:avLst/>
            </a:prstGeom>
          </p:spPr>
        </p:pic>
      </p:grp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7478" y="8404428"/>
            <a:ext cx="362233" cy="36223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E8B03B9-93F0-A4ED-488F-175665FE0578}"/>
              </a:ext>
            </a:extLst>
          </p:cNvPr>
          <p:cNvGrpSpPr/>
          <p:nvPr/>
        </p:nvGrpSpPr>
        <p:grpSpPr>
          <a:xfrm>
            <a:off x="8151939" y="6468242"/>
            <a:ext cx="3772720" cy="587215"/>
            <a:chOff x="8151939" y="6468242"/>
            <a:chExt cx="3772720" cy="587215"/>
          </a:xfrm>
        </p:grpSpPr>
        <p:sp>
          <p:nvSpPr>
            <p:cNvPr id="19" name="Text 9"/>
            <p:cNvSpPr/>
            <p:nvPr/>
          </p:nvSpPr>
          <p:spPr>
            <a:xfrm>
              <a:off x="8151939" y="6468242"/>
              <a:ext cx="2310951" cy="2888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000000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Khách hàng</a:t>
              </a:r>
              <a:endParaRPr lang="en-US" sz="1400" dirty="0"/>
            </a:p>
          </p:txBody>
        </p:sp>
        <p:sp>
          <p:nvSpPr>
            <p:cNvPr id="20" name="Text 10"/>
            <p:cNvSpPr/>
            <p:nvPr/>
          </p:nvSpPr>
          <p:spPr>
            <a:xfrm>
              <a:off x="8151939" y="6835366"/>
              <a:ext cx="3772720" cy="2200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Xem thực đơn, đặt bàn, đặt cọc</a:t>
              </a:r>
              <a:endParaRPr lang="en-US" sz="1050" dirty="0"/>
            </a:p>
          </p:txBody>
        </p:sp>
      </p:grp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1949" y="8404428"/>
            <a:ext cx="362232" cy="36223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F82AAD40-F36F-E2E4-BF54-C5D1F8BAD129}"/>
              </a:ext>
            </a:extLst>
          </p:cNvPr>
          <p:cNvGrpSpPr/>
          <p:nvPr/>
        </p:nvGrpSpPr>
        <p:grpSpPr>
          <a:xfrm>
            <a:off x="8152092" y="7782673"/>
            <a:ext cx="3772719" cy="807304"/>
            <a:chOff x="8152092" y="7782673"/>
            <a:chExt cx="3772719" cy="807304"/>
          </a:xfrm>
        </p:grpSpPr>
        <p:sp>
          <p:nvSpPr>
            <p:cNvPr id="22" name="Text 11"/>
            <p:cNvSpPr/>
            <p:nvPr/>
          </p:nvSpPr>
          <p:spPr>
            <a:xfrm>
              <a:off x="8152092" y="7782673"/>
              <a:ext cx="2310951" cy="28886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000000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Quản trị</a:t>
              </a:r>
              <a:endParaRPr lang="en-US" sz="1400" dirty="0"/>
            </a:p>
          </p:txBody>
        </p:sp>
        <p:sp>
          <p:nvSpPr>
            <p:cNvPr id="23" name="Text 12"/>
            <p:cNvSpPr/>
            <p:nvPr/>
          </p:nvSpPr>
          <p:spPr>
            <a:xfrm>
              <a:off x="8152092" y="8149796"/>
              <a:ext cx="3772719" cy="4401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Quản lý menu, bàn, chi nhánh, nhân sự, mã ưu đãi...</a:t>
              </a:r>
              <a:endParaRPr lang="en-US" sz="1050" dirty="0"/>
            </a:p>
          </p:txBody>
        </p:sp>
      </p:grpSp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66638" y="8404428"/>
            <a:ext cx="362233" cy="36223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822B0AB-9845-EC30-5F24-7A77EF494723}"/>
              </a:ext>
            </a:extLst>
          </p:cNvPr>
          <p:cNvGrpSpPr/>
          <p:nvPr/>
        </p:nvGrpSpPr>
        <p:grpSpPr>
          <a:xfrm>
            <a:off x="8152092" y="9138523"/>
            <a:ext cx="3772719" cy="587214"/>
            <a:chOff x="8152092" y="9138523"/>
            <a:chExt cx="3772719" cy="587214"/>
          </a:xfrm>
        </p:grpSpPr>
        <p:sp>
          <p:nvSpPr>
            <p:cNvPr id="25" name="Text 13"/>
            <p:cNvSpPr/>
            <p:nvPr/>
          </p:nvSpPr>
          <p:spPr>
            <a:xfrm>
              <a:off x="8152092" y="9138523"/>
              <a:ext cx="2310951" cy="2888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000000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Nhân viên</a:t>
              </a:r>
              <a:endParaRPr lang="en-US" sz="1400" dirty="0"/>
            </a:p>
          </p:txBody>
        </p:sp>
        <p:sp>
          <p:nvSpPr>
            <p:cNvPr id="26" name="Text 14"/>
            <p:cNvSpPr/>
            <p:nvPr/>
          </p:nvSpPr>
          <p:spPr>
            <a:xfrm>
              <a:off x="8152092" y="9505646"/>
              <a:ext cx="3772719" cy="2200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35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Quản lý trạng thái bàn và đơn đặt</a:t>
              </a:r>
              <a:endParaRPr lang="en-US" sz="10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945850"/>
            <a:ext cx="7556421" cy="3081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8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PHẦN 2: PHÂN TÍCH VÀ THIẾT KẾ HỆ THỐNG</a:t>
            </a:r>
            <a:endParaRPr kumimoji="0" lang="en-US" sz="6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6172"/>
            <a:ext cx="10376654" cy="706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CÔNG NGHỆ VÀ KIẾN TRÚC HỆ THỐNG</a:t>
            </a:r>
            <a:endParaRPr lang="en-US" sz="445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5ACD1C-7D3F-0487-9668-72BB67A519A1}"/>
              </a:ext>
            </a:extLst>
          </p:cNvPr>
          <p:cNvGrpSpPr/>
          <p:nvPr/>
        </p:nvGrpSpPr>
        <p:grpSpPr>
          <a:xfrm>
            <a:off x="793790" y="2051685"/>
            <a:ext cx="4901564" cy="5180886"/>
            <a:chOff x="793790" y="2051685"/>
            <a:chExt cx="4901564" cy="5180886"/>
          </a:xfrm>
        </p:grpSpPr>
        <p:sp>
          <p:nvSpPr>
            <p:cNvPr id="3" name="Text 1"/>
            <p:cNvSpPr/>
            <p:nvPr/>
          </p:nvSpPr>
          <p:spPr>
            <a:xfrm>
              <a:off x="793790" y="2051685"/>
              <a:ext cx="3393877" cy="42422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00"/>
                </a:lnSpc>
                <a:buNone/>
              </a:pPr>
              <a:r>
                <a:rPr lang="en-US" sz="2650" b="1" dirty="0">
                  <a:solidFill>
                    <a:srgbClr val="000000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Stack Công Nghệ</a:t>
              </a:r>
              <a:endParaRPr lang="en-US" sz="2650" dirty="0"/>
            </a:p>
          </p:txBody>
        </p:sp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790" y="2718316"/>
              <a:ext cx="430887" cy="430887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1493996" y="2792373"/>
              <a:ext cx="2828211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Backend</a:t>
              </a:r>
              <a:endParaRPr lang="en-US" sz="22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493996" y="3361134"/>
              <a:ext cx="4201358" cy="3448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6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PHP thuần cho logic xử lý phía server.</a:t>
              </a:r>
              <a:endParaRPr lang="en-US" sz="1650" dirty="0"/>
            </a:p>
          </p:txBody>
        </p:sp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90" y="4136827"/>
              <a:ext cx="430887" cy="430887"/>
            </a:xfrm>
            <a:prstGeom prst="rect">
              <a:avLst/>
            </a:prstGeom>
          </p:spPr>
        </p:pic>
        <p:sp>
          <p:nvSpPr>
            <p:cNvPr id="8" name="Text 4"/>
            <p:cNvSpPr/>
            <p:nvPr/>
          </p:nvSpPr>
          <p:spPr>
            <a:xfrm>
              <a:off x="1493996" y="4210883"/>
              <a:ext cx="2828211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Frontend</a:t>
              </a:r>
              <a:endParaRPr lang="en-US" sz="220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1493996" y="4779645"/>
              <a:ext cx="4201358" cy="6896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6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HTML, CSS, JavaScript (sử dụng AJAX) cho giao diện người dùng động.</a:t>
              </a:r>
              <a:endParaRPr lang="en-US" sz="1650" dirty="0"/>
            </a:p>
          </p:txBody>
        </p:sp>
        <p:pic>
          <p:nvPicPr>
            <p:cNvPr id="10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790" y="5900142"/>
              <a:ext cx="430887" cy="430887"/>
            </a:xfrm>
            <a:prstGeom prst="rect">
              <a:avLst/>
            </a:prstGeom>
          </p:spPr>
        </p:pic>
        <p:sp>
          <p:nvSpPr>
            <p:cNvPr id="11" name="Text 6"/>
            <p:cNvSpPr/>
            <p:nvPr/>
          </p:nvSpPr>
          <p:spPr>
            <a:xfrm>
              <a:off x="1493996" y="5974199"/>
              <a:ext cx="2828211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Database</a:t>
              </a:r>
              <a:endParaRPr lang="en-US" sz="2200" dirty="0"/>
            </a:p>
          </p:txBody>
        </p:sp>
        <p:sp>
          <p:nvSpPr>
            <p:cNvPr id="12" name="Text 7"/>
            <p:cNvSpPr/>
            <p:nvPr/>
          </p:nvSpPr>
          <p:spPr>
            <a:xfrm>
              <a:off x="1493996" y="6542961"/>
              <a:ext cx="4201358" cy="6896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6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MySQL để lưu trữ và quản lý dữ liệu hiệu quả.</a:t>
              </a:r>
              <a:endParaRPr lang="en-US" sz="16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AA6CBF4-EFDF-589D-B215-12BEEA9D008A}"/>
              </a:ext>
            </a:extLst>
          </p:cNvPr>
          <p:cNvGrpSpPr/>
          <p:nvPr/>
        </p:nvGrpSpPr>
        <p:grpSpPr>
          <a:xfrm>
            <a:off x="6228755" y="2051685"/>
            <a:ext cx="7615357" cy="7657148"/>
            <a:chOff x="6228755" y="2051685"/>
            <a:chExt cx="7615357" cy="7657148"/>
          </a:xfrm>
        </p:grpSpPr>
        <p:sp>
          <p:nvSpPr>
            <p:cNvPr id="13" name="Text 8"/>
            <p:cNvSpPr/>
            <p:nvPr/>
          </p:nvSpPr>
          <p:spPr>
            <a:xfrm>
              <a:off x="6228755" y="2051685"/>
              <a:ext cx="3393877" cy="42422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00"/>
                </a:lnSpc>
                <a:buNone/>
              </a:pPr>
              <a:r>
                <a:rPr lang="en-US" sz="2650" b="1" dirty="0">
                  <a:solidFill>
                    <a:srgbClr val="000000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Kiến trúc Hệ thống</a:t>
              </a:r>
              <a:endParaRPr lang="en-US" sz="2650" dirty="0"/>
            </a:p>
          </p:txBody>
        </p:sp>
        <p:sp>
          <p:nvSpPr>
            <p:cNvPr id="14" name="Text 9"/>
            <p:cNvSpPr/>
            <p:nvPr/>
          </p:nvSpPr>
          <p:spPr>
            <a:xfrm>
              <a:off x="6551890" y="2718316"/>
              <a:ext cx="7292221" cy="3448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65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Mô hình MVC (Model - View - Controller)</a:t>
              </a:r>
              <a:endParaRPr lang="en-US" sz="1650" dirty="0"/>
            </a:p>
          </p:txBody>
        </p:sp>
        <p:sp>
          <p:nvSpPr>
            <p:cNvPr id="15" name="Shape 10"/>
            <p:cNvSpPr/>
            <p:nvPr/>
          </p:nvSpPr>
          <p:spPr>
            <a:xfrm>
              <a:off x="6228755" y="2718316"/>
              <a:ext cx="30480" cy="344805"/>
            </a:xfrm>
            <a:prstGeom prst="rect">
              <a:avLst/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16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8755" y="3305532"/>
              <a:ext cx="7615357" cy="861893"/>
            </a:xfrm>
            <a:prstGeom prst="rect">
              <a:avLst/>
            </a:prstGeom>
          </p:spPr>
        </p:pic>
        <p:sp>
          <p:nvSpPr>
            <p:cNvPr id="17" name="Text 11"/>
            <p:cNvSpPr/>
            <p:nvPr/>
          </p:nvSpPr>
          <p:spPr>
            <a:xfrm>
              <a:off x="6444139" y="4382810"/>
              <a:ext cx="2828211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Model</a:t>
              </a:r>
              <a:endParaRPr lang="en-US" sz="2200" dirty="0"/>
            </a:p>
          </p:txBody>
        </p:sp>
        <p:sp>
          <p:nvSpPr>
            <p:cNvPr id="18" name="Text 12"/>
            <p:cNvSpPr/>
            <p:nvPr/>
          </p:nvSpPr>
          <p:spPr>
            <a:xfrm>
              <a:off x="6444139" y="4951571"/>
              <a:ext cx="7184588" cy="3448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6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Xử lý logic nghiệp vụ và tương tác với CSDL.</a:t>
              </a:r>
              <a:endParaRPr lang="en-US" sz="1650" dirty="0"/>
            </a:p>
          </p:txBody>
        </p:sp>
        <p:pic>
          <p:nvPicPr>
            <p:cNvPr id="19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28755" y="5511760"/>
              <a:ext cx="7615357" cy="861893"/>
            </a:xfrm>
            <a:prstGeom prst="rect">
              <a:avLst/>
            </a:prstGeom>
          </p:spPr>
        </p:pic>
        <p:sp>
          <p:nvSpPr>
            <p:cNvPr id="20" name="Text 13"/>
            <p:cNvSpPr/>
            <p:nvPr/>
          </p:nvSpPr>
          <p:spPr>
            <a:xfrm>
              <a:off x="6444139" y="6589038"/>
              <a:ext cx="2828211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View</a:t>
              </a:r>
              <a:endParaRPr lang="en-US" sz="2200" dirty="0"/>
            </a:p>
          </p:txBody>
        </p:sp>
        <p:sp>
          <p:nvSpPr>
            <p:cNvPr id="21" name="Text 14"/>
            <p:cNvSpPr/>
            <p:nvPr/>
          </p:nvSpPr>
          <p:spPr>
            <a:xfrm>
              <a:off x="6444139" y="7157799"/>
              <a:ext cx="7184588" cy="3448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6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Hiển thị giao diện, truyền tải dữ liệu đến người dùng.</a:t>
              </a:r>
              <a:endParaRPr lang="en-US" sz="1650" dirty="0"/>
            </a:p>
          </p:txBody>
        </p:sp>
        <p:pic>
          <p:nvPicPr>
            <p:cNvPr id="22" name="Image 5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8755" y="7717988"/>
              <a:ext cx="7615357" cy="861893"/>
            </a:xfrm>
            <a:prstGeom prst="rect">
              <a:avLst/>
            </a:prstGeom>
          </p:spPr>
        </p:pic>
        <p:sp>
          <p:nvSpPr>
            <p:cNvPr id="23" name="Text 15"/>
            <p:cNvSpPr/>
            <p:nvPr/>
          </p:nvSpPr>
          <p:spPr>
            <a:xfrm>
              <a:off x="6444139" y="8795266"/>
              <a:ext cx="2828211" cy="35337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Controller</a:t>
              </a:r>
              <a:endParaRPr lang="en-US" sz="2200" dirty="0"/>
            </a:p>
          </p:txBody>
        </p:sp>
        <p:sp>
          <p:nvSpPr>
            <p:cNvPr id="24" name="Text 16"/>
            <p:cNvSpPr/>
            <p:nvPr/>
          </p:nvSpPr>
          <p:spPr>
            <a:xfrm>
              <a:off x="6444139" y="9364028"/>
              <a:ext cx="7184588" cy="3448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6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Tiếp nhận yêu cầu từ người dùng và điều hướng.</a:t>
              </a:r>
              <a:endParaRPr lang="en-US" sz="16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7342"/>
            <a:ext cx="130428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THIẾT KẾ CƠ SỞ DỮ LIỆU: SƠ ĐỒ QUAN HỆ THỰC THỂ (ERD)</a:t>
            </a:r>
            <a:endParaRPr lang="en-US" sz="375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78F0A5-BE39-10AD-A52A-D1B995EFE0F7}"/>
              </a:ext>
            </a:extLst>
          </p:cNvPr>
          <p:cNvGrpSpPr/>
          <p:nvPr/>
        </p:nvGrpSpPr>
        <p:grpSpPr>
          <a:xfrm>
            <a:off x="0" y="2281833"/>
            <a:ext cx="9385459" cy="7942505"/>
            <a:chOff x="0" y="2281833"/>
            <a:chExt cx="9385459" cy="7942505"/>
          </a:xfrm>
        </p:grpSpPr>
        <p:sp>
          <p:nvSpPr>
            <p:cNvPr id="3" name="Text 1"/>
            <p:cNvSpPr/>
            <p:nvPr/>
          </p:nvSpPr>
          <p:spPr>
            <a:xfrm>
              <a:off x="3250644" y="2281833"/>
              <a:ext cx="2884170" cy="3571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250" b="1" dirty="0">
                  <a:solidFill>
                    <a:srgbClr val="000000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Mô hình ERD tổng thể</a:t>
              </a:r>
              <a:endParaRPr lang="en-US" sz="2250" dirty="0"/>
            </a:p>
          </p:txBody>
        </p:sp>
        <p:pic>
          <p:nvPicPr>
            <p:cNvPr id="4" name="Image 0"/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0" y="2639021"/>
              <a:ext cx="9385459" cy="7202090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902078" y="9934064"/>
              <a:ext cx="8322826" cy="29027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Sơ đồ mô tả mối quan hệ logic giữa các thực thể chính trong hệ thống.</a:t>
              </a:r>
              <a:endParaRPr lang="en-US" sz="1400" dirty="0"/>
            </a:p>
          </p:txBody>
        </p:sp>
      </p:grpSp>
      <p:sp>
        <p:nvSpPr>
          <p:cNvPr id="6" name="Text 3"/>
          <p:cNvSpPr/>
          <p:nvPr/>
        </p:nvSpPr>
        <p:spPr>
          <a:xfrm>
            <a:off x="10225146" y="2281833"/>
            <a:ext cx="3135035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Các Cụm Quan Hệ Logic</a:t>
            </a:r>
            <a:endParaRPr lang="en-US" sz="225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69BCD9-ACB3-9F4E-3E99-7462ECA5A345}"/>
              </a:ext>
            </a:extLst>
          </p:cNvPr>
          <p:cNvGrpSpPr/>
          <p:nvPr/>
        </p:nvGrpSpPr>
        <p:grpSpPr>
          <a:xfrm>
            <a:off x="9566910" y="2843093"/>
            <a:ext cx="4277201" cy="1758553"/>
            <a:chOff x="9566910" y="2843093"/>
            <a:chExt cx="4277201" cy="1758553"/>
          </a:xfrm>
        </p:grpSpPr>
        <p:sp>
          <p:nvSpPr>
            <p:cNvPr id="7" name="Shape 4"/>
            <p:cNvSpPr/>
            <p:nvPr/>
          </p:nvSpPr>
          <p:spPr>
            <a:xfrm>
              <a:off x="9566910" y="2843093"/>
              <a:ext cx="4277201" cy="1758553"/>
            </a:xfrm>
            <a:prstGeom prst="roundRect">
              <a:avLst>
                <a:gd name="adj" fmla="val 4334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007EBD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Shape 5"/>
            <p:cNvSpPr/>
            <p:nvPr/>
          </p:nvSpPr>
          <p:spPr>
            <a:xfrm>
              <a:off x="9589770" y="2865953"/>
              <a:ext cx="725805" cy="1712833"/>
            </a:xfrm>
            <a:prstGeom prst="roundRect">
              <a:avLst>
                <a:gd name="adj" fmla="val 6721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9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2774" y="3552230"/>
              <a:ext cx="272177" cy="340162"/>
            </a:xfrm>
            <a:prstGeom prst="rect">
              <a:avLst/>
            </a:prstGeom>
          </p:spPr>
        </p:pic>
        <p:sp>
          <p:nvSpPr>
            <p:cNvPr id="10" name="Text 6"/>
            <p:cNvSpPr/>
            <p:nvPr/>
          </p:nvSpPr>
          <p:spPr>
            <a:xfrm>
              <a:off x="10497026" y="3047405"/>
              <a:ext cx="2504837" cy="2976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Cụm Quản lý Nhà hàng</a:t>
              </a:r>
              <a:endParaRPr lang="en-US" sz="1850" dirty="0"/>
            </a:p>
          </p:txBody>
        </p:sp>
        <p:sp>
          <p:nvSpPr>
            <p:cNvPr id="11" name="Text 7"/>
            <p:cNvSpPr/>
            <p:nvPr/>
          </p:nvSpPr>
          <p:spPr>
            <a:xfrm>
              <a:off x="10497026" y="3526512"/>
              <a:ext cx="3324225" cy="87082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Gồm các thực thể nền tảng do Admin khởi tạo: </a:t>
              </a:r>
              <a:r>
                <a:rPr lang="en-US" sz="1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COSO</a:t>
              </a: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, </a:t>
              </a:r>
              <a:r>
                <a:rPr lang="en-US" sz="1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BAN</a:t>
              </a: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, </a:t>
              </a:r>
              <a:r>
                <a:rPr lang="en-US" sz="1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MONAN</a:t>
              </a: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, </a:t>
              </a:r>
              <a:r>
                <a:rPr lang="en-US" sz="1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NHANVIEN</a:t>
              </a: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, </a:t>
              </a:r>
              <a:r>
                <a:rPr lang="en-US" sz="1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MENU_COSO…</a:t>
              </a:r>
              <a:endParaRPr lang="en-US" sz="14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A37D539-6FD2-BCEB-726C-CF7AA6043499}"/>
              </a:ext>
            </a:extLst>
          </p:cNvPr>
          <p:cNvGrpSpPr/>
          <p:nvPr/>
        </p:nvGrpSpPr>
        <p:grpSpPr>
          <a:xfrm>
            <a:off x="9566910" y="4783098"/>
            <a:ext cx="4277201" cy="1758553"/>
            <a:chOff x="9566910" y="4783098"/>
            <a:chExt cx="4277201" cy="1758553"/>
          </a:xfrm>
        </p:grpSpPr>
        <p:sp>
          <p:nvSpPr>
            <p:cNvPr id="12" name="Shape 8"/>
            <p:cNvSpPr/>
            <p:nvPr/>
          </p:nvSpPr>
          <p:spPr>
            <a:xfrm>
              <a:off x="9566910" y="4783098"/>
              <a:ext cx="4277201" cy="1758553"/>
            </a:xfrm>
            <a:prstGeom prst="roundRect">
              <a:avLst>
                <a:gd name="adj" fmla="val 4334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007EBD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Shape 9"/>
            <p:cNvSpPr/>
            <p:nvPr/>
          </p:nvSpPr>
          <p:spPr>
            <a:xfrm>
              <a:off x="9589770" y="4805958"/>
              <a:ext cx="725805" cy="1712833"/>
            </a:xfrm>
            <a:prstGeom prst="roundRect">
              <a:avLst>
                <a:gd name="adj" fmla="val 6721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14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2774" y="5492234"/>
              <a:ext cx="272177" cy="340162"/>
            </a:xfrm>
            <a:prstGeom prst="rect">
              <a:avLst/>
            </a:prstGeom>
          </p:spPr>
        </p:pic>
        <p:sp>
          <p:nvSpPr>
            <p:cNvPr id="15" name="Text 10"/>
            <p:cNvSpPr/>
            <p:nvPr/>
          </p:nvSpPr>
          <p:spPr>
            <a:xfrm>
              <a:off x="10497026" y="4987409"/>
              <a:ext cx="2576274" cy="2976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Cụm Nghiệp vụ Đặt bàn</a:t>
              </a:r>
              <a:endParaRPr lang="en-US" sz="1850" dirty="0"/>
            </a:p>
          </p:txBody>
        </p:sp>
        <p:sp>
          <p:nvSpPr>
            <p:cNvPr id="16" name="Text 11"/>
            <p:cNvSpPr/>
            <p:nvPr/>
          </p:nvSpPr>
          <p:spPr>
            <a:xfrm>
              <a:off x="10497026" y="5466517"/>
              <a:ext cx="3324225" cy="87082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"Trái tim" của hệ thống, ghi nhận giao dịch: </a:t>
              </a:r>
              <a:r>
                <a:rPr lang="en-US" sz="1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KHACHHANG</a:t>
              </a: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, </a:t>
              </a:r>
              <a:r>
                <a:rPr lang="en-US" sz="1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DONDATBAN</a:t>
              </a: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và các bảng chi tiết.</a:t>
              </a:r>
              <a:endParaRPr lang="en-US" sz="14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8285E6-F328-6357-D691-9DCA12372379}"/>
              </a:ext>
            </a:extLst>
          </p:cNvPr>
          <p:cNvGrpSpPr/>
          <p:nvPr/>
        </p:nvGrpSpPr>
        <p:grpSpPr>
          <a:xfrm>
            <a:off x="9566910" y="6723102"/>
            <a:ext cx="4277201" cy="1468279"/>
            <a:chOff x="9566910" y="6723102"/>
            <a:chExt cx="4277201" cy="1468279"/>
          </a:xfrm>
        </p:grpSpPr>
        <p:sp>
          <p:nvSpPr>
            <p:cNvPr id="17" name="Shape 12"/>
            <p:cNvSpPr/>
            <p:nvPr/>
          </p:nvSpPr>
          <p:spPr>
            <a:xfrm>
              <a:off x="9566910" y="6723102"/>
              <a:ext cx="4277201" cy="1468279"/>
            </a:xfrm>
            <a:prstGeom prst="roundRect">
              <a:avLst>
                <a:gd name="adj" fmla="val 5191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007EBD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Shape 13"/>
            <p:cNvSpPr/>
            <p:nvPr/>
          </p:nvSpPr>
          <p:spPr>
            <a:xfrm>
              <a:off x="9589770" y="6745962"/>
              <a:ext cx="725805" cy="1422559"/>
            </a:xfrm>
            <a:prstGeom prst="roundRect">
              <a:avLst>
                <a:gd name="adj" fmla="val 6721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19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12774" y="7287101"/>
              <a:ext cx="272177" cy="340162"/>
            </a:xfrm>
            <a:prstGeom prst="rect">
              <a:avLst/>
            </a:prstGeom>
          </p:spPr>
        </p:pic>
        <p:sp>
          <p:nvSpPr>
            <p:cNvPr id="20" name="Text 14"/>
            <p:cNvSpPr/>
            <p:nvPr/>
          </p:nvSpPr>
          <p:spPr>
            <a:xfrm>
              <a:off x="10497026" y="6927413"/>
              <a:ext cx="2591276" cy="2976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Cụm Hỗ trợ Kinh doanh</a:t>
              </a:r>
              <a:endParaRPr lang="en-US" sz="1850" dirty="0"/>
            </a:p>
          </p:txBody>
        </p:sp>
        <p:sp>
          <p:nvSpPr>
            <p:cNvPr id="21" name="Text 15"/>
            <p:cNvSpPr/>
            <p:nvPr/>
          </p:nvSpPr>
          <p:spPr>
            <a:xfrm>
              <a:off x="10497026" y="7406521"/>
              <a:ext cx="3324225" cy="5805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Các thực thể phụ trợ cho nghiệp vụ kinh doanh, điển hình là </a:t>
              </a:r>
              <a:r>
                <a:rPr lang="en-US" sz="140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UUDAI</a:t>
              </a: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.</a:t>
              </a:r>
              <a:endParaRPr lang="en-US" sz="14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FDF316-8FDE-0277-CCF7-BFA7F7A4E6B8}"/>
              </a:ext>
            </a:extLst>
          </p:cNvPr>
          <p:cNvGrpSpPr/>
          <p:nvPr/>
        </p:nvGrpSpPr>
        <p:grpSpPr>
          <a:xfrm>
            <a:off x="9566910" y="8372832"/>
            <a:ext cx="4277201" cy="1758553"/>
            <a:chOff x="9566910" y="8372832"/>
            <a:chExt cx="4277201" cy="1758553"/>
          </a:xfrm>
        </p:grpSpPr>
        <p:sp>
          <p:nvSpPr>
            <p:cNvPr id="22" name="Shape 16"/>
            <p:cNvSpPr/>
            <p:nvPr/>
          </p:nvSpPr>
          <p:spPr>
            <a:xfrm>
              <a:off x="9566910" y="8372832"/>
              <a:ext cx="4277201" cy="1758553"/>
            </a:xfrm>
            <a:prstGeom prst="roundRect">
              <a:avLst>
                <a:gd name="adj" fmla="val 4334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007EBD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Shape 17"/>
            <p:cNvSpPr/>
            <p:nvPr/>
          </p:nvSpPr>
          <p:spPr>
            <a:xfrm>
              <a:off x="9589770" y="8395692"/>
              <a:ext cx="725805" cy="1712833"/>
            </a:xfrm>
            <a:prstGeom prst="roundRect">
              <a:avLst>
                <a:gd name="adj" fmla="val 6721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vi-VN"/>
            </a:p>
          </p:txBody>
        </p:sp>
        <p:pic>
          <p:nvPicPr>
            <p:cNvPr id="24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12774" y="9081968"/>
              <a:ext cx="272177" cy="340162"/>
            </a:xfrm>
            <a:prstGeom prst="rect">
              <a:avLst/>
            </a:prstGeom>
          </p:spPr>
        </p:pic>
        <p:sp>
          <p:nvSpPr>
            <p:cNvPr id="25" name="Text 18"/>
            <p:cNvSpPr/>
            <p:nvPr/>
          </p:nvSpPr>
          <p:spPr>
            <a:xfrm>
              <a:off x="10497026" y="8577143"/>
              <a:ext cx="2381607" cy="2976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Điểm nhấn thiết kế</a:t>
              </a:r>
              <a:endParaRPr lang="en-US" sz="1850" dirty="0"/>
            </a:p>
          </p:txBody>
        </p:sp>
        <p:sp>
          <p:nvSpPr>
            <p:cNvPr id="26" name="Text 19"/>
            <p:cNvSpPr/>
            <p:nvPr/>
          </p:nvSpPr>
          <p:spPr>
            <a:xfrm>
              <a:off x="10497026" y="9056251"/>
              <a:ext cx="3324225" cy="87082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Cấu trúc dữ liệu chặt chẽ, đảm bảo tính toàn vẹn và dễ dàng mở rộng trong tương lai.</a:t>
              </a:r>
              <a:endParaRPr lang="en-US" sz="1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800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CÁC LUỒNG XỬ LÝ &amp; THUẬT TOÁN NỔI BẬT</a:t>
            </a:r>
            <a:endParaRPr lang="en-US" sz="465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399A60-3E63-E44F-E331-2E1D4C953074}"/>
              </a:ext>
            </a:extLst>
          </p:cNvPr>
          <p:cNvGrpSpPr/>
          <p:nvPr/>
        </p:nvGrpSpPr>
        <p:grpSpPr>
          <a:xfrm>
            <a:off x="793790" y="3006685"/>
            <a:ext cx="7556421" cy="2111454"/>
            <a:chOff x="793790" y="3006685"/>
            <a:chExt cx="7556421" cy="2111454"/>
          </a:xfrm>
        </p:grpSpPr>
        <p:sp>
          <p:nvSpPr>
            <p:cNvPr id="4" name="Shape 1"/>
            <p:cNvSpPr/>
            <p:nvPr/>
          </p:nvSpPr>
          <p:spPr>
            <a:xfrm>
              <a:off x="793790" y="3006685"/>
              <a:ext cx="7556421" cy="2111454"/>
            </a:xfrm>
            <a:prstGeom prst="roundRect">
              <a:avLst>
                <a:gd name="adj" fmla="val 4512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Shape 2"/>
            <p:cNvSpPr/>
            <p:nvPr/>
          </p:nvSpPr>
          <p:spPr>
            <a:xfrm>
              <a:off x="824270" y="3037165"/>
              <a:ext cx="907256" cy="2050494"/>
            </a:xfrm>
            <a:prstGeom prst="roundRect">
              <a:avLst>
                <a:gd name="adj" fmla="val 6469"/>
              </a:avLst>
            </a:prstGeom>
            <a:solidFill>
              <a:srgbClr val="CCEEFF"/>
            </a:solidFill>
            <a:ln/>
          </p:spPr>
          <p:txBody>
            <a:bodyPr/>
            <a:lstStyle/>
            <a:p>
              <a:endParaRPr lang="vi-VN"/>
            </a:p>
          </p:txBody>
        </p:sp>
        <p:sp>
          <p:nvSpPr>
            <p:cNvPr id="6" name="Text 3"/>
            <p:cNvSpPr/>
            <p:nvPr/>
          </p:nvSpPr>
          <p:spPr>
            <a:xfrm>
              <a:off x="1103948" y="3849767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1</a:t>
              </a:r>
              <a:endParaRPr lang="en-US" sz="265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1958340" y="3263979"/>
              <a:ext cx="3640693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Thuật toán Tìm Bàn Tối ưu</a:t>
              </a:r>
              <a:endParaRPr lang="en-US" sz="23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1958340" y="3772138"/>
              <a:ext cx="6361390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Lọc bàn trống theo Chi nhánh, Ngày giờ, sau đó tìm bàn có sức chứa </a:t>
              </a:r>
              <a:r>
                <a:rPr lang="en-US" sz="175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phù hợp nhất</a:t>
              </a: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với số lượng khách, giảm thiểu lãng phí không gian.</a:t>
              </a:r>
              <a:endParaRPr lang="en-US" sz="175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51B9E9-1EE2-5941-3DCB-A1BEA934EEB7}"/>
              </a:ext>
            </a:extLst>
          </p:cNvPr>
          <p:cNvGrpSpPr/>
          <p:nvPr/>
        </p:nvGrpSpPr>
        <p:grpSpPr>
          <a:xfrm>
            <a:off x="793790" y="5344954"/>
            <a:ext cx="7556421" cy="2111454"/>
            <a:chOff x="793790" y="5344954"/>
            <a:chExt cx="7556421" cy="2111454"/>
          </a:xfrm>
        </p:grpSpPr>
        <p:sp>
          <p:nvSpPr>
            <p:cNvPr id="9" name="Shape 6"/>
            <p:cNvSpPr/>
            <p:nvPr/>
          </p:nvSpPr>
          <p:spPr>
            <a:xfrm>
              <a:off x="793790" y="5344954"/>
              <a:ext cx="7556421" cy="2111454"/>
            </a:xfrm>
            <a:prstGeom prst="roundRect">
              <a:avLst>
                <a:gd name="adj" fmla="val 4512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Shape 7"/>
            <p:cNvSpPr/>
            <p:nvPr/>
          </p:nvSpPr>
          <p:spPr>
            <a:xfrm>
              <a:off x="824270" y="5375434"/>
              <a:ext cx="907256" cy="2050494"/>
            </a:xfrm>
            <a:prstGeom prst="roundRect">
              <a:avLst>
                <a:gd name="adj" fmla="val 6469"/>
              </a:avLst>
            </a:prstGeom>
            <a:solidFill>
              <a:srgbClr val="CCEEFF"/>
            </a:solidFill>
            <a:ln/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 8"/>
            <p:cNvSpPr/>
            <p:nvPr/>
          </p:nvSpPr>
          <p:spPr>
            <a:xfrm>
              <a:off x="1103948" y="6188035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2</a:t>
              </a:r>
              <a:endParaRPr lang="en-US" sz="265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1958340" y="5602248"/>
              <a:ext cx="4460081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Quản lý Giỏ hàng Động (AJAX/JS)</a:t>
              </a:r>
              <a:endParaRPr lang="en-US" sz="230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1958340" y="6110407"/>
              <a:ext cx="6361390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Sử dụng </a:t>
              </a:r>
              <a:r>
                <a:rPr lang="en-US" sz="175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JavaScript </a:t>
              </a: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để tương tác và lưu trữ tạm thời bằng </a:t>
              </a:r>
              <a:r>
                <a:rPr lang="en-US" sz="175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Cookies</a:t>
              </a: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để cập nhật giỏ hàng theo thời gian thực mà không cần tải lại trang.</a:t>
              </a:r>
              <a:endParaRPr lang="en-US" sz="17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8F9C0F-CEB1-61A8-0D9F-CB537362A2F7}"/>
              </a:ext>
            </a:extLst>
          </p:cNvPr>
          <p:cNvGrpSpPr/>
          <p:nvPr/>
        </p:nvGrpSpPr>
        <p:grpSpPr>
          <a:xfrm>
            <a:off x="793790" y="7683222"/>
            <a:ext cx="7556421" cy="2111454"/>
            <a:chOff x="793790" y="7683222"/>
            <a:chExt cx="7556421" cy="2111454"/>
          </a:xfrm>
        </p:grpSpPr>
        <p:sp>
          <p:nvSpPr>
            <p:cNvPr id="14" name="Shape 11"/>
            <p:cNvSpPr/>
            <p:nvPr/>
          </p:nvSpPr>
          <p:spPr>
            <a:xfrm>
              <a:off x="793790" y="7683222"/>
              <a:ext cx="7556421" cy="2111454"/>
            </a:xfrm>
            <a:prstGeom prst="roundRect">
              <a:avLst>
                <a:gd name="adj" fmla="val 4512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Shape 12"/>
            <p:cNvSpPr/>
            <p:nvPr/>
          </p:nvSpPr>
          <p:spPr>
            <a:xfrm>
              <a:off x="824270" y="7713702"/>
              <a:ext cx="907256" cy="2050494"/>
            </a:xfrm>
            <a:prstGeom prst="roundRect">
              <a:avLst>
                <a:gd name="adj" fmla="val 6469"/>
              </a:avLst>
            </a:prstGeom>
            <a:solidFill>
              <a:srgbClr val="CCEEFF"/>
            </a:solidFill>
            <a:ln/>
          </p:spPr>
          <p:txBody>
            <a:bodyPr/>
            <a:lstStyle/>
            <a:p>
              <a:endParaRPr lang="vi-VN"/>
            </a:p>
          </p:txBody>
        </p:sp>
        <p:sp>
          <p:nvSpPr>
            <p:cNvPr id="16" name="Text 13"/>
            <p:cNvSpPr/>
            <p:nvPr/>
          </p:nvSpPr>
          <p:spPr>
            <a:xfrm>
              <a:off x="1103948" y="8526304"/>
              <a:ext cx="340162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3</a:t>
              </a:r>
              <a:endParaRPr lang="en-US" sz="2650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1958340" y="7940516"/>
              <a:ext cx="5567601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Tích hợp Cổng Thanh toán QR trực tuyến</a:t>
              </a:r>
              <a:endParaRPr lang="en-US" sz="2300" dirty="0"/>
            </a:p>
          </p:txBody>
        </p:sp>
        <p:sp>
          <p:nvSpPr>
            <p:cNvPr id="18" name="Text 15"/>
            <p:cNvSpPr/>
            <p:nvPr/>
          </p:nvSpPr>
          <p:spPr>
            <a:xfrm>
              <a:off x="1958340" y="8448675"/>
              <a:ext cx="6361390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b="1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Quá trình:</a:t>
              </a:r>
              <a:r>
                <a:rPr lang="en-US" sz="175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Tạo yêu cầu thanh toán → Chuyển hướng người dùng sang cổng thanh toán → Webhook để nhận kết quả tự động, cập nhật trạng thái đơn hàng an toàn.</a:t>
              </a:r>
              <a:endParaRPr lang="en-US" sz="17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1555</Words>
  <Application>Microsoft Office PowerPoint</Application>
  <PresentationFormat>Custom</PresentationFormat>
  <Paragraphs>171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Aptos</vt:lpstr>
      <vt:lpstr>Inter</vt:lpstr>
      <vt:lpstr>Petrona Bold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ĐẶNG TRÍ DŨNG</cp:lastModifiedBy>
  <cp:revision>8</cp:revision>
  <dcterms:created xsi:type="dcterms:W3CDTF">2025-10-16T02:54:18Z</dcterms:created>
  <dcterms:modified xsi:type="dcterms:W3CDTF">2025-10-16T07:30:39Z</dcterms:modified>
</cp:coreProperties>
</file>